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Nunito"/>
      <p:regular r:id="rId15"/>
      <p:bold r:id="rId16"/>
      <p:italic r:id="rId17"/>
      <p:boldItalic r:id="rId18"/>
    </p:embeddedFont>
    <p:embeddedFont>
      <p:font typeface="PT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TSans-bold.fntdata"/><Relationship Id="rId11" Type="http://schemas.openxmlformats.org/officeDocument/2006/relationships/slide" Target="slides/slide7.xml"/><Relationship Id="rId22" Type="http://schemas.openxmlformats.org/officeDocument/2006/relationships/font" Target="fonts/PTSans-boldItalic.fntdata"/><Relationship Id="rId10" Type="http://schemas.openxmlformats.org/officeDocument/2006/relationships/slide" Target="slides/slide6.xml"/><Relationship Id="rId21" Type="http://schemas.openxmlformats.org/officeDocument/2006/relationships/font" Target="fonts/PTSans-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regular.fntdata"/><Relationship Id="rId14" Type="http://schemas.openxmlformats.org/officeDocument/2006/relationships/slide" Target="slides/slide10.xml"/><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slide" Target="slides/slide1.xml"/><Relationship Id="rId19" Type="http://schemas.openxmlformats.org/officeDocument/2006/relationships/font" Target="fonts/PTSans-regular.fntdata"/><Relationship Id="rId6" Type="http://schemas.openxmlformats.org/officeDocument/2006/relationships/slide" Target="slides/slide2.xml"/><Relationship Id="rId18" Type="http://schemas.openxmlformats.org/officeDocument/2006/relationships/font" Target="fonts/Nunit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 name="Google Shape;6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F3F3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8.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6.png"/><Relationship Id="rId10" Type="http://schemas.openxmlformats.org/officeDocument/2006/relationships/image" Target="../media/image25.jpg"/><Relationship Id="rId9" Type="http://schemas.openxmlformats.org/officeDocument/2006/relationships/image" Target="../media/image23.png"/><Relationship Id="rId5" Type="http://schemas.openxmlformats.org/officeDocument/2006/relationships/image" Target="../media/image14.png"/><Relationship Id="rId6" Type="http://schemas.openxmlformats.org/officeDocument/2006/relationships/image" Target="../media/image20.png"/><Relationship Id="rId7" Type="http://schemas.openxmlformats.org/officeDocument/2006/relationships/image" Target="../media/image29.png"/><Relationship Id="rId8"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7.png"/><Relationship Id="rId7" Type="http://schemas.openxmlformats.org/officeDocument/2006/relationships/image" Target="../media/image31.png"/><Relationship Id="rId8" Type="http://schemas.openxmlformats.org/officeDocument/2006/relationships/image" Target="../media/image3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5.jpg"/><Relationship Id="rId4" Type="http://schemas.openxmlformats.org/officeDocument/2006/relationships/image" Target="../media/image32.jpg"/><Relationship Id="rId5" Type="http://schemas.openxmlformats.org/officeDocument/2006/relationships/image" Target="../media/image34.jpg"/><Relationship Id="rId6" Type="http://schemas.openxmlformats.org/officeDocument/2006/relationships/image" Target="../media/image2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p:nvPr/>
        </p:nvSpPr>
        <p:spPr>
          <a:xfrm>
            <a:off x="837724" y="2695694"/>
            <a:ext cx="7468553" cy="140803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a:buNone/>
            </a:pPr>
            <a:r>
              <a:rPr b="0" i="0" lang="en-US" sz="4400" u="none" cap="none" strike="noStrike">
                <a:solidFill>
                  <a:srgbClr val="00002E"/>
                </a:solidFill>
                <a:latin typeface="Nunito"/>
                <a:ea typeface="Nunito"/>
                <a:cs typeface="Nunito"/>
                <a:sym typeface="Nunito"/>
              </a:rPr>
              <a:t>Fit</a:t>
            </a:r>
            <a:r>
              <a:rPr lang="en-US" sz="4400">
                <a:solidFill>
                  <a:srgbClr val="00002E"/>
                </a:solidFill>
                <a:latin typeface="Nunito"/>
                <a:ea typeface="Nunito"/>
                <a:cs typeface="Nunito"/>
                <a:sym typeface="Nunito"/>
              </a:rPr>
              <a:t>ness App</a:t>
            </a:r>
            <a:r>
              <a:rPr b="0" i="0" lang="en-US" sz="4400" u="none" cap="none" strike="noStrike">
                <a:solidFill>
                  <a:srgbClr val="00002E"/>
                </a:solidFill>
                <a:latin typeface="Nunito"/>
                <a:ea typeface="Nunito"/>
                <a:cs typeface="Nunito"/>
                <a:sym typeface="Nunito"/>
              </a:rPr>
              <a:t> – Your Personal Fitness Companion</a:t>
            </a:r>
            <a:endParaRPr b="0" i="0" sz="4400" u="none" cap="none" strike="noStrike"/>
          </a:p>
        </p:txBody>
      </p:sp>
      <p:sp>
        <p:nvSpPr>
          <p:cNvPr id="57" name="Google Shape;57;p13"/>
          <p:cNvSpPr/>
          <p:nvPr/>
        </p:nvSpPr>
        <p:spPr>
          <a:xfrm>
            <a:off x="837724" y="4462701"/>
            <a:ext cx="7468553"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Track. Train. Transform. Your ultimate fitness partner.</a:t>
            </a:r>
            <a:endParaRPr b="0" i="0" sz="1850" u="none" cap="none" strike="noStrike"/>
          </a:p>
        </p:txBody>
      </p:sp>
      <p:sp>
        <p:nvSpPr>
          <p:cNvPr id="58" name="Google Shape;58;p13"/>
          <p:cNvSpPr/>
          <p:nvPr/>
        </p:nvSpPr>
        <p:spPr>
          <a:xfrm>
            <a:off x="837724" y="5132784"/>
            <a:ext cx="382905" cy="382905"/>
          </a:xfrm>
          <a:prstGeom prst="roundRect">
            <a:avLst>
              <a:gd fmla="val 23878209"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1340287" y="5114925"/>
            <a:ext cx="2975610" cy="418862"/>
          </a:xfrm>
          <a:prstGeom prst="rect">
            <a:avLst/>
          </a:prstGeom>
          <a:noFill/>
          <a:ln>
            <a:noFill/>
          </a:ln>
        </p:spPr>
        <p:txBody>
          <a:bodyPr anchorCtr="0" anchor="t" bIns="0" lIns="0" spcFirstLastPara="1" rIns="0" wrap="square" tIns="0">
            <a:noAutofit/>
          </a:bodyPr>
          <a:lstStyle/>
          <a:p>
            <a:pPr indent="0" lvl="0" marL="0" marR="0" rtl="0" algn="l">
              <a:lnSpc>
                <a:spcPct val="138297"/>
              </a:lnSpc>
              <a:spcBef>
                <a:spcPts val="0"/>
              </a:spcBef>
              <a:spcAft>
                <a:spcPts val="0"/>
              </a:spcAft>
              <a:buClr>
                <a:srgbClr val="00002E"/>
              </a:buClr>
              <a:buSzPts val="2350"/>
              <a:buFont typeface="PT Sans"/>
              <a:buNone/>
            </a:pPr>
            <a:r>
              <a:t/>
            </a:r>
            <a:endParaRPr b="0" i="0" sz="2350" u="none" cap="none" strike="noStrike"/>
          </a:p>
        </p:txBody>
      </p:sp>
      <p:pic>
        <p:nvPicPr>
          <p:cNvPr id="60" name="Google Shape;60;p13" title="WhatsApp Image 2025-06-19 at 09.35.57.jpeg"/>
          <p:cNvPicPr preferRelativeResize="0"/>
          <p:nvPr/>
        </p:nvPicPr>
        <p:blipFill>
          <a:blip r:embed="rId3">
            <a:alphaModFix/>
          </a:blip>
          <a:stretch>
            <a:fillRect/>
          </a:stretch>
        </p:blipFill>
        <p:spPr>
          <a:xfrm>
            <a:off x="10939380" y="0"/>
            <a:ext cx="3691020" cy="82295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2"/>
          <p:cNvSpPr/>
          <p:nvPr/>
        </p:nvSpPr>
        <p:spPr>
          <a:xfrm>
            <a:off x="837724" y="709255"/>
            <a:ext cx="4224338" cy="528042"/>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00002E"/>
              </a:buClr>
              <a:buSzPts val="3300"/>
              <a:buFont typeface="Nunito"/>
              <a:buNone/>
            </a:pPr>
            <a:r>
              <a:rPr b="0" i="0" lang="en-US" sz="3300" u="none" cap="none" strike="noStrike">
                <a:solidFill>
                  <a:srgbClr val="00002E"/>
                </a:solidFill>
                <a:latin typeface="Nunito"/>
                <a:ea typeface="Nunito"/>
                <a:cs typeface="Nunito"/>
                <a:sym typeface="Nunito"/>
              </a:rPr>
              <a:t>What We Learned</a:t>
            </a:r>
            <a:endParaRPr b="0" i="0" sz="3300" u="none" cap="none" strike="noStrike"/>
          </a:p>
        </p:txBody>
      </p:sp>
      <p:sp>
        <p:nvSpPr>
          <p:cNvPr id="219" name="Google Shape;219;p22"/>
          <p:cNvSpPr/>
          <p:nvPr/>
        </p:nvSpPr>
        <p:spPr>
          <a:xfrm>
            <a:off x="837724" y="1596271"/>
            <a:ext cx="179427" cy="1077158"/>
          </a:xfrm>
          <a:prstGeom prst="roundRect">
            <a:avLst>
              <a:gd fmla="val 150091" name="adj"/>
            </a:avLst>
          </a:prstGeom>
          <a:solidFill>
            <a:srgbClr val="F3F3FF"/>
          </a:solidFill>
          <a:ln cap="flat" cmpd="sng" w="15225">
            <a:solidFill>
              <a:srgbClr val="2D4D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1196578" y="1775698"/>
            <a:ext cx="2112169" cy="263962"/>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2E"/>
              </a:buClr>
              <a:buSzPts val="1650"/>
              <a:buFont typeface="Nunito"/>
              <a:buNone/>
            </a:pPr>
            <a:r>
              <a:rPr b="0" i="0" lang="en-US" sz="1650" u="none" cap="none" strike="noStrike">
                <a:solidFill>
                  <a:srgbClr val="00002E"/>
                </a:solidFill>
                <a:latin typeface="Nunito"/>
                <a:ea typeface="Nunito"/>
                <a:cs typeface="Nunito"/>
                <a:sym typeface="Nunito"/>
              </a:rPr>
              <a:t>UI Updates</a:t>
            </a:r>
            <a:endParaRPr b="0" i="0" sz="1650" u="none" cap="none" strike="noStrike"/>
          </a:p>
        </p:txBody>
      </p:sp>
      <p:sp>
        <p:nvSpPr>
          <p:cNvPr id="221" name="Google Shape;221;p22"/>
          <p:cNvSpPr/>
          <p:nvPr/>
        </p:nvSpPr>
        <p:spPr>
          <a:xfrm>
            <a:off x="1196578" y="2147292"/>
            <a:ext cx="12596098" cy="28717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0" i="0" lang="en-US" sz="1400" u="none" cap="none" strike="noStrike">
                <a:solidFill>
                  <a:srgbClr val="00002E"/>
                </a:solidFill>
                <a:latin typeface="PT Sans"/>
                <a:ea typeface="PT Sans"/>
                <a:cs typeface="PT Sans"/>
                <a:sym typeface="PT Sans"/>
              </a:rPr>
              <a:t>Real-time with Jetpack Compose.</a:t>
            </a:r>
            <a:endParaRPr b="0" i="0" sz="1400" u="none" cap="none" strike="noStrike"/>
          </a:p>
        </p:txBody>
      </p:sp>
      <p:sp>
        <p:nvSpPr>
          <p:cNvPr id="222" name="Google Shape;222;p22"/>
          <p:cNvSpPr/>
          <p:nvPr/>
        </p:nvSpPr>
        <p:spPr>
          <a:xfrm>
            <a:off x="1106924" y="2807970"/>
            <a:ext cx="179427" cy="1077158"/>
          </a:xfrm>
          <a:prstGeom prst="roundRect">
            <a:avLst>
              <a:gd fmla="val 150091" name="adj"/>
            </a:avLst>
          </a:prstGeom>
          <a:solidFill>
            <a:srgbClr val="F3F3FF"/>
          </a:solidFill>
          <a:ln cap="flat" cmpd="sng" w="15225">
            <a:solidFill>
              <a:srgbClr val="018C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a:off x="1465778" y="2987397"/>
            <a:ext cx="2372558" cy="263962"/>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2E"/>
              </a:buClr>
              <a:buSzPts val="1650"/>
              <a:buFont typeface="Nunito"/>
              <a:buNone/>
            </a:pPr>
            <a:r>
              <a:rPr b="0" i="0" lang="en-US" sz="1650" u="none" cap="none" strike="noStrike">
                <a:solidFill>
                  <a:srgbClr val="00002E"/>
                </a:solidFill>
                <a:latin typeface="Nunito"/>
                <a:ea typeface="Nunito"/>
                <a:cs typeface="Nunito"/>
                <a:sym typeface="Nunito"/>
              </a:rPr>
              <a:t>Permission Management</a:t>
            </a:r>
            <a:endParaRPr b="0" i="0" sz="1650" u="none" cap="none" strike="noStrike"/>
          </a:p>
        </p:txBody>
      </p:sp>
      <p:sp>
        <p:nvSpPr>
          <p:cNvPr id="224" name="Google Shape;224;p22"/>
          <p:cNvSpPr/>
          <p:nvPr/>
        </p:nvSpPr>
        <p:spPr>
          <a:xfrm>
            <a:off x="1465778" y="3358991"/>
            <a:ext cx="12326898" cy="28717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0" i="0" lang="en-US" sz="1400" u="none" cap="none" strike="noStrike">
                <a:solidFill>
                  <a:srgbClr val="00002E"/>
                </a:solidFill>
                <a:latin typeface="PT Sans"/>
                <a:ea typeface="PT Sans"/>
                <a:cs typeface="PT Sans"/>
                <a:sym typeface="PT Sans"/>
              </a:rPr>
              <a:t>Handling ACTIVITY_RECOGNITION.</a:t>
            </a:r>
            <a:endParaRPr b="0" i="0" sz="1400" u="none" cap="none" strike="noStrike"/>
          </a:p>
        </p:txBody>
      </p:sp>
      <p:sp>
        <p:nvSpPr>
          <p:cNvPr id="225" name="Google Shape;225;p22"/>
          <p:cNvSpPr/>
          <p:nvPr/>
        </p:nvSpPr>
        <p:spPr>
          <a:xfrm>
            <a:off x="1376243" y="4019669"/>
            <a:ext cx="179427" cy="1077158"/>
          </a:xfrm>
          <a:prstGeom prst="roundRect">
            <a:avLst>
              <a:gd fmla="val 150091" name="adj"/>
            </a:avLst>
          </a:prstGeom>
          <a:solidFill>
            <a:srgbClr val="F3F3FF"/>
          </a:solidFill>
          <a:ln cap="flat" cmpd="sng" w="15225">
            <a:solidFill>
              <a:srgbClr val="DA33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1735098" y="4199096"/>
            <a:ext cx="2112169" cy="263962"/>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2E"/>
              </a:buClr>
              <a:buSzPts val="1650"/>
              <a:buFont typeface="Nunito"/>
              <a:buNone/>
            </a:pPr>
            <a:r>
              <a:rPr b="0" i="0" lang="en-US" sz="1650" u="none" cap="none" strike="noStrike">
                <a:solidFill>
                  <a:srgbClr val="00002E"/>
                </a:solidFill>
                <a:latin typeface="Nunito"/>
                <a:ea typeface="Nunito"/>
                <a:cs typeface="Nunito"/>
                <a:sym typeface="Nunito"/>
              </a:rPr>
              <a:t>Data Syncing</a:t>
            </a:r>
            <a:endParaRPr b="0" i="0" sz="1650" u="none" cap="none" strike="noStrike"/>
          </a:p>
        </p:txBody>
      </p:sp>
      <p:sp>
        <p:nvSpPr>
          <p:cNvPr id="227" name="Google Shape;227;p22"/>
          <p:cNvSpPr/>
          <p:nvPr/>
        </p:nvSpPr>
        <p:spPr>
          <a:xfrm>
            <a:off x="1735098" y="4570690"/>
            <a:ext cx="12057578" cy="28717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0" i="0" lang="en-US" sz="1400" u="none" cap="none" strike="noStrike">
                <a:solidFill>
                  <a:srgbClr val="00002E"/>
                </a:solidFill>
                <a:latin typeface="PT Sans"/>
                <a:ea typeface="PT Sans"/>
                <a:cs typeface="PT Sans"/>
                <a:sym typeface="PT Sans"/>
              </a:rPr>
              <a:t>Firestore and DataStore.</a:t>
            </a:r>
            <a:endParaRPr b="0" i="0" sz="1400" u="none" cap="none" strike="noStrike"/>
          </a:p>
        </p:txBody>
      </p:sp>
      <p:sp>
        <p:nvSpPr>
          <p:cNvPr id="228" name="Google Shape;228;p22"/>
          <p:cNvSpPr/>
          <p:nvPr/>
        </p:nvSpPr>
        <p:spPr>
          <a:xfrm>
            <a:off x="1645563" y="5231368"/>
            <a:ext cx="179427" cy="1077158"/>
          </a:xfrm>
          <a:prstGeom prst="roundRect">
            <a:avLst>
              <a:gd fmla="val 150091" name="adj"/>
            </a:avLst>
          </a:prstGeom>
          <a:solidFill>
            <a:srgbClr val="F3F3FF"/>
          </a:solidFill>
          <a:ln cap="flat" cmpd="sng" w="15225">
            <a:solidFill>
              <a:srgbClr val="2D4D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p:nvPr/>
        </p:nvSpPr>
        <p:spPr>
          <a:xfrm>
            <a:off x="2004417" y="5410795"/>
            <a:ext cx="2112169" cy="263962"/>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2E"/>
              </a:buClr>
              <a:buSzPts val="1650"/>
              <a:buFont typeface="Nunito"/>
              <a:buNone/>
            </a:pPr>
            <a:r>
              <a:rPr b="0" i="0" lang="en-US" sz="1650" u="none" cap="none" strike="noStrike">
                <a:solidFill>
                  <a:srgbClr val="00002E"/>
                </a:solidFill>
                <a:latin typeface="Nunito"/>
                <a:ea typeface="Nunito"/>
                <a:cs typeface="Nunito"/>
                <a:sym typeface="Nunito"/>
              </a:rPr>
              <a:t>Complex UI States</a:t>
            </a:r>
            <a:endParaRPr b="0" i="0" sz="1650" u="none" cap="none" strike="noStrike"/>
          </a:p>
        </p:txBody>
      </p:sp>
      <p:sp>
        <p:nvSpPr>
          <p:cNvPr id="230" name="Google Shape;230;p22"/>
          <p:cNvSpPr/>
          <p:nvPr/>
        </p:nvSpPr>
        <p:spPr>
          <a:xfrm>
            <a:off x="2004417" y="5782389"/>
            <a:ext cx="11788259" cy="28717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0" i="0" lang="en-US" sz="1400" u="none" cap="none" strike="noStrike">
                <a:solidFill>
                  <a:srgbClr val="00002E"/>
                </a:solidFill>
                <a:latin typeface="PT Sans"/>
                <a:ea typeface="PT Sans"/>
                <a:cs typeface="PT Sans"/>
                <a:sym typeface="PT Sans"/>
              </a:rPr>
              <a:t>Using ViewModels.</a:t>
            </a:r>
            <a:endParaRPr b="0" i="0" sz="1400" u="none" cap="none" strike="noStrike"/>
          </a:p>
        </p:txBody>
      </p:sp>
      <p:sp>
        <p:nvSpPr>
          <p:cNvPr id="231" name="Google Shape;231;p22"/>
          <p:cNvSpPr/>
          <p:nvPr/>
        </p:nvSpPr>
        <p:spPr>
          <a:xfrm>
            <a:off x="1376243" y="6443067"/>
            <a:ext cx="179427" cy="1077158"/>
          </a:xfrm>
          <a:prstGeom prst="roundRect">
            <a:avLst>
              <a:gd fmla="val 150091" name="adj"/>
            </a:avLst>
          </a:prstGeom>
          <a:solidFill>
            <a:srgbClr val="F3F3FF"/>
          </a:solidFill>
          <a:ln cap="flat" cmpd="sng" w="15225">
            <a:solidFill>
              <a:srgbClr val="018C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a:off x="1735098" y="6622494"/>
            <a:ext cx="2185511" cy="263962"/>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2E"/>
              </a:buClr>
              <a:buSzPts val="1650"/>
              <a:buFont typeface="Nunito"/>
              <a:buNone/>
            </a:pPr>
            <a:r>
              <a:rPr b="0" i="0" lang="en-US" sz="1650" u="none" cap="none" strike="noStrike">
                <a:solidFill>
                  <a:srgbClr val="00002E"/>
                </a:solidFill>
                <a:latin typeface="Nunito"/>
                <a:ea typeface="Nunito"/>
                <a:cs typeface="Nunito"/>
                <a:sym typeface="Nunito"/>
              </a:rPr>
              <a:t>Effective Collaboration</a:t>
            </a:r>
            <a:endParaRPr b="0" i="0" sz="1650" u="none" cap="none" strike="noStrike"/>
          </a:p>
        </p:txBody>
      </p:sp>
      <p:sp>
        <p:nvSpPr>
          <p:cNvPr id="233" name="Google Shape;233;p22"/>
          <p:cNvSpPr/>
          <p:nvPr/>
        </p:nvSpPr>
        <p:spPr>
          <a:xfrm>
            <a:off x="1735098" y="6994088"/>
            <a:ext cx="12057578" cy="28717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2E"/>
              </a:buClr>
              <a:buSzPts val="1400"/>
              <a:buFont typeface="PT Sans"/>
              <a:buNone/>
            </a:pPr>
            <a:r>
              <a:rPr b="0" i="0" lang="en-US" sz="1400" u="none" cap="none" strike="noStrike">
                <a:solidFill>
                  <a:srgbClr val="00002E"/>
                </a:solidFill>
                <a:latin typeface="PT Sans"/>
                <a:ea typeface="PT Sans"/>
                <a:cs typeface="PT Sans"/>
                <a:sym typeface="PT Sans"/>
              </a:rPr>
              <a:t>Via Git &amp; GitHub.</a:t>
            </a:r>
            <a:endParaRPr b="0" i="0" sz="14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descr="preencoded.png" id="66" name="Google Shape;66;p1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67" name="Google Shape;67;p14"/>
          <p:cNvSpPr/>
          <p:nvPr/>
        </p:nvSpPr>
        <p:spPr>
          <a:xfrm>
            <a:off x="834628" y="657463"/>
            <a:ext cx="5611654" cy="70139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a:buNone/>
            </a:pPr>
            <a:r>
              <a:rPr b="0" i="0" lang="en-US" sz="4400" u="none" cap="none" strike="noStrike">
                <a:solidFill>
                  <a:srgbClr val="00002E"/>
                </a:solidFill>
                <a:latin typeface="Nunito"/>
                <a:ea typeface="Nunito"/>
                <a:cs typeface="Nunito"/>
                <a:sym typeface="Nunito"/>
              </a:rPr>
              <a:t>Our Team</a:t>
            </a:r>
            <a:endParaRPr b="0" i="0" sz="4400" u="none" cap="none" strike="noStrike"/>
          </a:p>
        </p:txBody>
      </p:sp>
      <p:pic>
        <p:nvPicPr>
          <p:cNvPr descr="preencoded.png" id="68" name="Google Shape;68;p14"/>
          <p:cNvPicPr preferRelativeResize="0"/>
          <p:nvPr/>
        </p:nvPicPr>
        <p:blipFill rotWithShape="1">
          <a:blip r:embed="rId4">
            <a:alphaModFix/>
          </a:blip>
          <a:srcRect b="0" l="0" r="0" t="0"/>
          <a:stretch/>
        </p:blipFill>
        <p:spPr>
          <a:xfrm>
            <a:off x="834628" y="2362424"/>
            <a:ext cx="596146" cy="596146"/>
          </a:xfrm>
          <a:prstGeom prst="rect">
            <a:avLst/>
          </a:prstGeom>
          <a:noFill/>
          <a:ln>
            <a:noFill/>
          </a:ln>
        </p:spPr>
      </p:pic>
      <p:sp>
        <p:nvSpPr>
          <p:cNvPr id="69" name="Google Shape;69;p14"/>
          <p:cNvSpPr/>
          <p:nvPr/>
        </p:nvSpPr>
        <p:spPr>
          <a:xfrm>
            <a:off x="1728788" y="2503989"/>
            <a:ext cx="2805900" cy="350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lang="en-US" sz="2200">
                <a:solidFill>
                  <a:srgbClr val="00002E"/>
                </a:solidFill>
                <a:latin typeface="Nunito"/>
                <a:ea typeface="Nunito"/>
                <a:cs typeface="Nunito"/>
                <a:sym typeface="Nunito"/>
              </a:rPr>
              <a:t>Aryan Gupta</a:t>
            </a:r>
            <a:endParaRPr b="0" i="0" sz="2200" u="none" cap="none" strike="noStrike"/>
          </a:p>
        </p:txBody>
      </p:sp>
      <p:sp>
        <p:nvSpPr>
          <p:cNvPr id="70" name="Google Shape;70;p14"/>
          <p:cNvSpPr/>
          <p:nvPr/>
        </p:nvSpPr>
        <p:spPr>
          <a:xfrm>
            <a:off x="1728788" y="2997742"/>
            <a:ext cx="6580500" cy="3816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lang="en-US" sz="1850">
                <a:solidFill>
                  <a:srgbClr val="00002E"/>
                </a:solidFill>
                <a:latin typeface="PT Sans"/>
                <a:ea typeface="PT Sans"/>
                <a:cs typeface="PT Sans"/>
                <a:sym typeface="PT Sans"/>
              </a:rPr>
              <a:t>23BRS1142</a:t>
            </a:r>
            <a:endParaRPr b="0" i="0" sz="1850" u="none" cap="none" strike="noStrike"/>
          </a:p>
        </p:txBody>
      </p:sp>
      <p:pic>
        <p:nvPicPr>
          <p:cNvPr descr="preencoded.png" id="71" name="Google Shape;71;p14"/>
          <p:cNvPicPr preferRelativeResize="0"/>
          <p:nvPr/>
        </p:nvPicPr>
        <p:blipFill rotWithShape="1">
          <a:blip r:embed="rId5">
            <a:alphaModFix/>
          </a:blip>
          <a:srcRect b="0" l="0" r="0" t="0"/>
          <a:stretch/>
        </p:blipFill>
        <p:spPr>
          <a:xfrm>
            <a:off x="834628" y="3975364"/>
            <a:ext cx="596146" cy="596146"/>
          </a:xfrm>
          <a:prstGeom prst="rect">
            <a:avLst/>
          </a:prstGeom>
          <a:noFill/>
          <a:ln>
            <a:noFill/>
          </a:ln>
        </p:spPr>
      </p:pic>
      <p:sp>
        <p:nvSpPr>
          <p:cNvPr id="72" name="Google Shape;72;p14"/>
          <p:cNvSpPr/>
          <p:nvPr/>
        </p:nvSpPr>
        <p:spPr>
          <a:xfrm>
            <a:off x="1728788" y="4116929"/>
            <a:ext cx="2805900" cy="350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lang="en-US" sz="2200">
                <a:solidFill>
                  <a:srgbClr val="00002E"/>
                </a:solidFill>
                <a:latin typeface="Nunito"/>
                <a:ea typeface="Nunito"/>
                <a:cs typeface="Nunito"/>
                <a:sym typeface="Nunito"/>
              </a:rPr>
              <a:t>Pranav Kumar Thakur</a:t>
            </a:r>
            <a:endParaRPr b="0" i="0" sz="2200" u="none" cap="none" strike="noStrike"/>
          </a:p>
        </p:txBody>
      </p:sp>
      <p:sp>
        <p:nvSpPr>
          <p:cNvPr id="73" name="Google Shape;73;p14"/>
          <p:cNvSpPr/>
          <p:nvPr/>
        </p:nvSpPr>
        <p:spPr>
          <a:xfrm>
            <a:off x="1728788" y="4610681"/>
            <a:ext cx="6580500" cy="3816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lang="en-US" sz="1850">
                <a:solidFill>
                  <a:srgbClr val="00002E"/>
                </a:solidFill>
                <a:latin typeface="PT Sans"/>
                <a:ea typeface="PT Sans"/>
                <a:cs typeface="PT Sans"/>
                <a:sym typeface="PT Sans"/>
              </a:rPr>
              <a:t>23BRS1136</a:t>
            </a:r>
            <a:endParaRPr b="0" i="0" sz="1850" u="none" cap="none" strike="noStrike"/>
          </a:p>
        </p:txBody>
      </p:sp>
      <p:pic>
        <p:nvPicPr>
          <p:cNvPr descr="preencoded.png" id="74" name="Google Shape;74;p14"/>
          <p:cNvPicPr preferRelativeResize="0"/>
          <p:nvPr/>
        </p:nvPicPr>
        <p:blipFill rotWithShape="1">
          <a:blip r:embed="rId6">
            <a:alphaModFix/>
          </a:blip>
          <a:srcRect b="0" l="0" r="0" t="0"/>
          <a:stretch/>
        </p:blipFill>
        <p:spPr>
          <a:xfrm>
            <a:off x="834628" y="5588303"/>
            <a:ext cx="596146" cy="596146"/>
          </a:xfrm>
          <a:prstGeom prst="rect">
            <a:avLst/>
          </a:prstGeom>
          <a:noFill/>
          <a:ln>
            <a:noFill/>
          </a:ln>
        </p:spPr>
      </p:pic>
      <p:sp>
        <p:nvSpPr>
          <p:cNvPr id="75" name="Google Shape;75;p14"/>
          <p:cNvSpPr/>
          <p:nvPr/>
        </p:nvSpPr>
        <p:spPr>
          <a:xfrm>
            <a:off x="1728788" y="5729869"/>
            <a:ext cx="2805900" cy="350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lang="en-US" sz="2200">
                <a:solidFill>
                  <a:srgbClr val="00002E"/>
                </a:solidFill>
                <a:latin typeface="Nunito"/>
                <a:ea typeface="Nunito"/>
                <a:cs typeface="Nunito"/>
                <a:sym typeface="Nunito"/>
              </a:rPr>
              <a:t>Akshit Kumar Thakur</a:t>
            </a:r>
            <a:endParaRPr b="0" i="0" sz="2200" u="none" cap="none" strike="noStrike"/>
          </a:p>
        </p:txBody>
      </p:sp>
      <p:sp>
        <p:nvSpPr>
          <p:cNvPr id="76" name="Google Shape;76;p14"/>
          <p:cNvSpPr/>
          <p:nvPr/>
        </p:nvSpPr>
        <p:spPr>
          <a:xfrm>
            <a:off x="1728788" y="6223621"/>
            <a:ext cx="6580500" cy="3816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lang="en-US" sz="1850">
                <a:solidFill>
                  <a:srgbClr val="00002E"/>
                </a:solidFill>
                <a:latin typeface="PT Sans"/>
                <a:ea typeface="PT Sans"/>
                <a:cs typeface="PT Sans"/>
                <a:sym typeface="PT Sans"/>
              </a:rPr>
              <a:t>23BRS1147</a:t>
            </a:r>
            <a:endParaRPr b="0" i="0" sz="18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preencoded.png" id="82" name="Google Shape;82;p1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83" name="Google Shape;83;p15"/>
          <p:cNvSpPr/>
          <p:nvPr/>
        </p:nvSpPr>
        <p:spPr>
          <a:xfrm>
            <a:off x="837724" y="1663303"/>
            <a:ext cx="7051477"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a:buNone/>
            </a:pPr>
            <a:r>
              <a:rPr b="0" i="0" lang="en-US" sz="4400" u="none" cap="none" strike="noStrike">
                <a:solidFill>
                  <a:srgbClr val="00002E"/>
                </a:solidFill>
                <a:latin typeface="Nunito"/>
                <a:ea typeface="Nunito"/>
                <a:cs typeface="Nunito"/>
                <a:sym typeface="Nunito"/>
              </a:rPr>
              <a:t>The Problem We’re Solving</a:t>
            </a:r>
            <a:endParaRPr b="0" i="0" sz="4400" u="none" cap="none" strike="noStrike"/>
          </a:p>
        </p:txBody>
      </p:sp>
      <p:sp>
        <p:nvSpPr>
          <p:cNvPr id="84" name="Google Shape;84;p15"/>
          <p:cNvSpPr/>
          <p:nvPr/>
        </p:nvSpPr>
        <p:spPr>
          <a:xfrm>
            <a:off x="837724" y="2726293"/>
            <a:ext cx="538520" cy="538520"/>
          </a:xfrm>
          <a:prstGeom prst="roundRect">
            <a:avLst>
              <a:gd fmla="val 66677" name="adj"/>
            </a:avLst>
          </a:prstGeom>
          <a:solidFill>
            <a:srgbClr val="F3F3FF"/>
          </a:solidFill>
          <a:ln cap="flat" cmpd="sng" w="22850">
            <a:solidFill>
              <a:srgbClr val="2D4D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1615559" y="2808565"/>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Fitness Tracking</a:t>
            </a:r>
            <a:endParaRPr b="0" i="0" sz="2200" u="none" cap="none" strike="noStrike"/>
          </a:p>
        </p:txBody>
      </p:sp>
      <p:sp>
        <p:nvSpPr>
          <p:cNvPr id="86" name="Google Shape;86;p15"/>
          <p:cNvSpPr/>
          <p:nvPr/>
        </p:nvSpPr>
        <p:spPr>
          <a:xfrm>
            <a:off x="1615559" y="3304103"/>
            <a:ext cx="6690717"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Hard to maintain daily fitness.</a:t>
            </a:r>
            <a:endParaRPr b="0" i="0" sz="1850" u="none" cap="none" strike="noStrike"/>
          </a:p>
        </p:txBody>
      </p:sp>
      <p:sp>
        <p:nvSpPr>
          <p:cNvPr id="87" name="Google Shape;87;p15"/>
          <p:cNvSpPr/>
          <p:nvPr/>
        </p:nvSpPr>
        <p:spPr>
          <a:xfrm>
            <a:off x="837724" y="4165878"/>
            <a:ext cx="538520" cy="538520"/>
          </a:xfrm>
          <a:prstGeom prst="roundRect">
            <a:avLst>
              <a:gd fmla="val 66677" name="adj"/>
            </a:avLst>
          </a:prstGeom>
          <a:solidFill>
            <a:srgbClr val="F3F3FF"/>
          </a:solidFill>
          <a:ln cap="flat" cmpd="sng" w="22850">
            <a:solidFill>
              <a:srgbClr val="018C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1615559" y="4248150"/>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Missed Tracking</a:t>
            </a:r>
            <a:endParaRPr b="0" i="0" sz="2200" u="none" cap="none" strike="noStrike"/>
          </a:p>
        </p:txBody>
      </p:sp>
      <p:sp>
        <p:nvSpPr>
          <p:cNvPr id="89" name="Google Shape;89;p15"/>
          <p:cNvSpPr/>
          <p:nvPr/>
        </p:nvSpPr>
        <p:spPr>
          <a:xfrm>
            <a:off x="1615559" y="4743688"/>
            <a:ext cx="6690717"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Users often forget to track meals/workouts.</a:t>
            </a:r>
            <a:endParaRPr b="0" i="0" sz="1850" u="none" cap="none" strike="noStrike"/>
          </a:p>
        </p:txBody>
      </p:sp>
      <p:sp>
        <p:nvSpPr>
          <p:cNvPr id="90" name="Google Shape;90;p15"/>
          <p:cNvSpPr/>
          <p:nvPr/>
        </p:nvSpPr>
        <p:spPr>
          <a:xfrm>
            <a:off x="837724" y="5605462"/>
            <a:ext cx="538520" cy="538520"/>
          </a:xfrm>
          <a:prstGeom prst="roundRect">
            <a:avLst>
              <a:gd fmla="val 66677" name="adj"/>
            </a:avLst>
          </a:prstGeom>
          <a:solidFill>
            <a:srgbClr val="F3F3FF"/>
          </a:solidFill>
          <a:ln cap="flat" cmpd="sng" w="22850">
            <a:solidFill>
              <a:srgbClr val="DA33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1615559" y="5687735"/>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No Central App</a:t>
            </a:r>
            <a:endParaRPr b="0" i="0" sz="2200" u="none" cap="none" strike="noStrike"/>
          </a:p>
        </p:txBody>
      </p:sp>
      <p:sp>
        <p:nvSpPr>
          <p:cNvPr id="92" name="Google Shape;92;p15"/>
          <p:cNvSpPr/>
          <p:nvPr/>
        </p:nvSpPr>
        <p:spPr>
          <a:xfrm>
            <a:off x="1615559" y="6183273"/>
            <a:ext cx="6690717"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Missing combined calorie, workout, step tracking.</a:t>
            </a:r>
            <a:endParaRPr b="0" i="0" sz="18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p:nvPr/>
        </p:nvSpPr>
        <p:spPr>
          <a:xfrm>
            <a:off x="837725" y="1198000"/>
            <a:ext cx="83673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a:buNone/>
            </a:pPr>
            <a:r>
              <a:rPr b="0" i="0" lang="en-US" sz="4400" u="none" cap="none" strike="noStrike">
                <a:solidFill>
                  <a:srgbClr val="00002E"/>
                </a:solidFill>
                <a:latin typeface="Nunito"/>
                <a:ea typeface="Nunito"/>
                <a:cs typeface="Nunito"/>
                <a:sym typeface="Nunito"/>
              </a:rPr>
              <a:t>Our Solution: Fit</a:t>
            </a:r>
            <a:r>
              <a:rPr lang="en-US" sz="4400">
                <a:solidFill>
                  <a:srgbClr val="00002E"/>
                </a:solidFill>
                <a:latin typeface="Nunito"/>
                <a:ea typeface="Nunito"/>
                <a:cs typeface="Nunito"/>
                <a:sym typeface="Nunito"/>
              </a:rPr>
              <a:t>ness App</a:t>
            </a:r>
            <a:endParaRPr b="0" i="0" sz="4400" u="none" cap="none" strike="noStrike"/>
          </a:p>
        </p:txBody>
      </p:sp>
      <p:sp>
        <p:nvSpPr>
          <p:cNvPr id="99" name="Google Shape;99;p16"/>
          <p:cNvSpPr/>
          <p:nvPr/>
        </p:nvSpPr>
        <p:spPr>
          <a:xfrm>
            <a:off x="837724" y="2476381"/>
            <a:ext cx="618553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A health &amp; fitness Android app:</a:t>
            </a:r>
            <a:endParaRPr b="0" i="0" sz="1850" u="none" cap="none" strike="noStrike"/>
          </a:p>
        </p:txBody>
      </p:sp>
      <p:sp>
        <p:nvSpPr>
          <p:cNvPr id="100" name="Google Shape;100;p16"/>
          <p:cNvSpPr/>
          <p:nvPr/>
        </p:nvSpPr>
        <p:spPr>
          <a:xfrm>
            <a:off x="837724" y="3074789"/>
            <a:ext cx="6185535"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00002E"/>
              </a:buClr>
              <a:buSzPts val="1850"/>
              <a:buFont typeface="PT Sans"/>
              <a:buChar char="•"/>
            </a:pPr>
            <a:r>
              <a:rPr b="0" i="0" lang="en-US" sz="1850" u="none" cap="none" strike="noStrike">
                <a:solidFill>
                  <a:srgbClr val="00002E"/>
                </a:solidFill>
                <a:latin typeface="PT Sans"/>
                <a:ea typeface="PT Sans"/>
                <a:cs typeface="PT Sans"/>
                <a:sym typeface="PT Sans"/>
              </a:rPr>
              <a:t>Tracks calorie intake from meals.</a:t>
            </a:r>
            <a:endParaRPr b="0" i="0" sz="1850" u="none" cap="none" strike="noStrike"/>
          </a:p>
        </p:txBody>
      </p:sp>
      <p:sp>
        <p:nvSpPr>
          <p:cNvPr id="101" name="Google Shape;101;p16"/>
          <p:cNvSpPr/>
          <p:nvPr/>
        </p:nvSpPr>
        <p:spPr>
          <a:xfrm>
            <a:off x="837724" y="3541514"/>
            <a:ext cx="6185535"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00002E"/>
              </a:buClr>
              <a:buSzPts val="1850"/>
              <a:buFont typeface="PT Sans"/>
              <a:buChar char="•"/>
            </a:pPr>
            <a:r>
              <a:rPr b="0" i="0" lang="en-US" sz="1850" u="none" cap="none" strike="noStrike">
                <a:solidFill>
                  <a:srgbClr val="00002E"/>
                </a:solidFill>
                <a:latin typeface="PT Sans"/>
                <a:ea typeface="PT Sans"/>
                <a:cs typeface="PT Sans"/>
                <a:sym typeface="PT Sans"/>
              </a:rPr>
              <a:t>Tracks calories burned via workouts/steps.</a:t>
            </a:r>
            <a:endParaRPr b="0" i="0" sz="1850" u="none" cap="none" strike="noStrike"/>
          </a:p>
        </p:txBody>
      </p:sp>
      <p:sp>
        <p:nvSpPr>
          <p:cNvPr id="102" name="Google Shape;102;p16"/>
          <p:cNvSpPr/>
          <p:nvPr/>
        </p:nvSpPr>
        <p:spPr>
          <a:xfrm>
            <a:off x="837724" y="4008239"/>
            <a:ext cx="6185535"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00002E"/>
              </a:buClr>
              <a:buSzPts val="1850"/>
              <a:buFont typeface="PT Sans"/>
              <a:buChar char="•"/>
            </a:pPr>
            <a:r>
              <a:rPr b="0" i="0" lang="en-US" sz="1850" u="none" cap="none" strike="noStrike">
                <a:solidFill>
                  <a:srgbClr val="00002E"/>
                </a:solidFill>
                <a:latin typeface="PT Sans"/>
                <a:ea typeface="PT Sans"/>
                <a:cs typeface="PT Sans"/>
                <a:sym typeface="PT Sans"/>
              </a:rPr>
              <a:t>Offers personalized routines/macros.</a:t>
            </a:r>
            <a:endParaRPr b="0" i="0" sz="1850" u="none" cap="none" strike="noStrike"/>
          </a:p>
        </p:txBody>
      </p:sp>
      <p:sp>
        <p:nvSpPr>
          <p:cNvPr id="103" name="Google Shape;103;p16"/>
          <p:cNvSpPr/>
          <p:nvPr/>
        </p:nvSpPr>
        <p:spPr>
          <a:xfrm>
            <a:off x="837724" y="4474964"/>
            <a:ext cx="6185535"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00002E"/>
              </a:buClr>
              <a:buSzPts val="1850"/>
              <a:buFont typeface="PT Sans"/>
              <a:buChar char="•"/>
            </a:pPr>
            <a:r>
              <a:rPr b="0" i="0" lang="en-US" sz="1850" u="none" cap="none" strike="noStrike">
                <a:solidFill>
                  <a:srgbClr val="00002E"/>
                </a:solidFill>
                <a:latin typeface="PT Sans"/>
                <a:ea typeface="PT Sans"/>
                <a:cs typeface="PT Sans"/>
                <a:sym typeface="PT Sans"/>
              </a:rPr>
              <a:t>Securely stores user data.</a:t>
            </a:r>
            <a:endParaRPr b="0" i="0" sz="1850" u="none" cap="none" strike="noStrike"/>
          </a:p>
        </p:txBody>
      </p:sp>
      <p:sp>
        <p:nvSpPr>
          <p:cNvPr id="104" name="Google Shape;104;p16"/>
          <p:cNvSpPr/>
          <p:nvPr/>
        </p:nvSpPr>
        <p:spPr>
          <a:xfrm>
            <a:off x="837724" y="5073372"/>
            <a:ext cx="618553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User-friendly UI with Jetpack Compose.</a:t>
            </a:r>
            <a:endParaRPr b="0" i="0" sz="1850" u="none" cap="none" strike="noStrike"/>
          </a:p>
        </p:txBody>
      </p:sp>
      <p:pic>
        <p:nvPicPr>
          <p:cNvPr descr="preencoded.png" id="105" name="Google Shape;105;p16"/>
          <p:cNvPicPr preferRelativeResize="0"/>
          <p:nvPr/>
        </p:nvPicPr>
        <p:blipFill rotWithShape="1">
          <a:blip r:embed="rId3">
            <a:alphaModFix/>
          </a:blip>
          <a:srcRect b="0" l="0" r="0" t="0"/>
          <a:stretch/>
        </p:blipFill>
        <p:spPr>
          <a:xfrm>
            <a:off x="7614761" y="2530197"/>
            <a:ext cx="6185535" cy="42321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p:nvPr/>
        </p:nvSpPr>
        <p:spPr>
          <a:xfrm>
            <a:off x="760928" y="597932"/>
            <a:ext cx="3730823" cy="41564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600"/>
              <a:buFont typeface="Nunito"/>
              <a:buNone/>
            </a:pPr>
            <a:r>
              <a:rPr b="0" i="0" lang="en-US" sz="2600" u="none" cap="none" strike="noStrike">
                <a:solidFill>
                  <a:srgbClr val="00002E"/>
                </a:solidFill>
                <a:latin typeface="Nunito"/>
                <a:ea typeface="Nunito"/>
                <a:cs typeface="Nunito"/>
                <a:sym typeface="Nunito"/>
              </a:rPr>
              <a:t>Core Features of FitMate</a:t>
            </a:r>
            <a:endParaRPr b="0" i="0" sz="2600" u="none" cap="none" strike="noStrike"/>
          </a:p>
        </p:txBody>
      </p:sp>
      <p:pic>
        <p:nvPicPr>
          <p:cNvPr descr="preencoded.png" id="112" name="Google Shape;112;p17"/>
          <p:cNvPicPr preferRelativeResize="0"/>
          <p:nvPr/>
        </p:nvPicPr>
        <p:blipFill rotWithShape="1">
          <a:blip r:embed="rId3">
            <a:alphaModFix/>
          </a:blip>
          <a:srcRect b="0" l="0" r="0" t="0"/>
          <a:stretch/>
        </p:blipFill>
        <p:spPr>
          <a:xfrm>
            <a:off x="760928" y="1296233"/>
            <a:ext cx="353258" cy="353258"/>
          </a:xfrm>
          <a:prstGeom prst="rect">
            <a:avLst/>
          </a:prstGeom>
          <a:noFill/>
          <a:ln>
            <a:noFill/>
          </a:ln>
        </p:spPr>
      </p:pic>
      <p:sp>
        <p:nvSpPr>
          <p:cNvPr id="113" name="Google Shape;113;p17"/>
          <p:cNvSpPr/>
          <p:nvPr/>
        </p:nvSpPr>
        <p:spPr>
          <a:xfrm>
            <a:off x="1290757" y="1380053"/>
            <a:ext cx="1662708" cy="207883"/>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2E"/>
              </a:buClr>
              <a:buSzPts val="1300"/>
              <a:buFont typeface="Nunito"/>
              <a:buNone/>
            </a:pPr>
            <a:r>
              <a:rPr b="0" i="0" lang="en-US" sz="1300" u="none" cap="none" strike="noStrike">
                <a:solidFill>
                  <a:srgbClr val="00002E"/>
                </a:solidFill>
                <a:latin typeface="Nunito"/>
                <a:ea typeface="Nunito"/>
                <a:cs typeface="Nunito"/>
                <a:sym typeface="Nunito"/>
              </a:rPr>
              <a:t>Calorie Calculator</a:t>
            </a:r>
            <a:endParaRPr b="0" i="0" sz="1300" u="none" cap="none" strike="noStrike"/>
          </a:p>
        </p:txBody>
      </p:sp>
      <p:sp>
        <p:nvSpPr>
          <p:cNvPr id="114" name="Google Shape;114;p17"/>
          <p:cNvSpPr/>
          <p:nvPr/>
        </p:nvSpPr>
        <p:spPr>
          <a:xfrm>
            <a:off x="1290757" y="1672709"/>
            <a:ext cx="12578715" cy="22610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00002E"/>
              </a:buClr>
              <a:buSzPts val="1100"/>
              <a:buFont typeface="PT Sans"/>
              <a:buNone/>
            </a:pPr>
            <a:r>
              <a:rPr b="0" i="0" lang="en-US" sz="1100" u="none" cap="none" strike="noStrike">
                <a:solidFill>
                  <a:srgbClr val="00002E"/>
                </a:solidFill>
                <a:latin typeface="PT Sans"/>
                <a:ea typeface="PT Sans"/>
                <a:cs typeface="PT Sans"/>
                <a:sym typeface="PT Sans"/>
              </a:rPr>
              <a:t>Meals and drinks.</a:t>
            </a:r>
            <a:endParaRPr b="0" i="0" sz="1100" u="none" cap="none" strike="noStrike"/>
          </a:p>
        </p:txBody>
      </p:sp>
      <p:pic>
        <p:nvPicPr>
          <p:cNvPr descr="preencoded.png" id="115" name="Google Shape;115;p17"/>
          <p:cNvPicPr preferRelativeResize="0"/>
          <p:nvPr/>
        </p:nvPicPr>
        <p:blipFill rotWithShape="1">
          <a:blip r:embed="rId4">
            <a:alphaModFix/>
          </a:blip>
          <a:srcRect b="0" l="0" r="0" t="0"/>
          <a:stretch/>
        </p:blipFill>
        <p:spPr>
          <a:xfrm>
            <a:off x="760928" y="2252067"/>
            <a:ext cx="353258" cy="353258"/>
          </a:xfrm>
          <a:prstGeom prst="rect">
            <a:avLst/>
          </a:prstGeom>
          <a:noFill/>
          <a:ln>
            <a:noFill/>
          </a:ln>
        </p:spPr>
      </p:pic>
      <p:sp>
        <p:nvSpPr>
          <p:cNvPr id="116" name="Google Shape;116;p17"/>
          <p:cNvSpPr/>
          <p:nvPr/>
        </p:nvSpPr>
        <p:spPr>
          <a:xfrm>
            <a:off x="1290757" y="2335887"/>
            <a:ext cx="1662708" cy="207883"/>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2E"/>
              </a:buClr>
              <a:buSzPts val="1300"/>
              <a:buFont typeface="Nunito"/>
              <a:buNone/>
            </a:pPr>
            <a:r>
              <a:rPr b="0" i="0" lang="en-US" sz="1300" u="none" cap="none" strike="noStrike">
                <a:solidFill>
                  <a:srgbClr val="00002E"/>
                </a:solidFill>
                <a:latin typeface="Nunito"/>
                <a:ea typeface="Nunito"/>
                <a:cs typeface="Nunito"/>
                <a:sym typeface="Nunito"/>
              </a:rPr>
              <a:t>Exercise Tracker</a:t>
            </a:r>
            <a:endParaRPr b="0" i="0" sz="1300" u="none" cap="none" strike="noStrike"/>
          </a:p>
        </p:txBody>
      </p:sp>
      <p:sp>
        <p:nvSpPr>
          <p:cNvPr id="117" name="Google Shape;117;p17"/>
          <p:cNvSpPr/>
          <p:nvPr/>
        </p:nvSpPr>
        <p:spPr>
          <a:xfrm>
            <a:off x="1290757" y="2628543"/>
            <a:ext cx="12578715" cy="22610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00002E"/>
              </a:buClr>
              <a:buSzPts val="1100"/>
              <a:buFont typeface="PT Sans"/>
              <a:buNone/>
            </a:pPr>
            <a:r>
              <a:rPr b="0" i="0" lang="en-US" sz="1100" u="none" cap="none" strike="noStrike">
                <a:solidFill>
                  <a:srgbClr val="00002E"/>
                </a:solidFill>
                <a:latin typeface="PT Sans"/>
                <a:ea typeface="PT Sans"/>
                <a:cs typeface="PT Sans"/>
                <a:sym typeface="PT Sans"/>
              </a:rPr>
              <a:t>Repetitions counted.</a:t>
            </a:r>
            <a:endParaRPr b="0" i="0" sz="1100" u="none" cap="none" strike="noStrike"/>
          </a:p>
        </p:txBody>
      </p:sp>
      <p:pic>
        <p:nvPicPr>
          <p:cNvPr descr="preencoded.png" id="118" name="Google Shape;118;p17"/>
          <p:cNvPicPr preferRelativeResize="0"/>
          <p:nvPr/>
        </p:nvPicPr>
        <p:blipFill rotWithShape="1">
          <a:blip r:embed="rId5">
            <a:alphaModFix/>
          </a:blip>
          <a:srcRect b="0" l="0" r="0" t="0"/>
          <a:stretch/>
        </p:blipFill>
        <p:spPr>
          <a:xfrm>
            <a:off x="760928" y="3207901"/>
            <a:ext cx="353258" cy="353258"/>
          </a:xfrm>
          <a:prstGeom prst="rect">
            <a:avLst/>
          </a:prstGeom>
          <a:noFill/>
          <a:ln>
            <a:noFill/>
          </a:ln>
        </p:spPr>
      </p:pic>
      <p:sp>
        <p:nvSpPr>
          <p:cNvPr id="119" name="Google Shape;119;p17"/>
          <p:cNvSpPr/>
          <p:nvPr/>
        </p:nvSpPr>
        <p:spPr>
          <a:xfrm>
            <a:off x="1290757" y="3291721"/>
            <a:ext cx="1662708" cy="207883"/>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2E"/>
              </a:buClr>
              <a:buSzPts val="1300"/>
              <a:buFont typeface="Nunito"/>
              <a:buNone/>
            </a:pPr>
            <a:r>
              <a:rPr b="0" i="0" lang="en-US" sz="1300" u="none" cap="none" strike="noStrike">
                <a:solidFill>
                  <a:srgbClr val="00002E"/>
                </a:solidFill>
                <a:latin typeface="Nunito"/>
                <a:ea typeface="Nunito"/>
                <a:cs typeface="Nunito"/>
                <a:sym typeface="Nunito"/>
              </a:rPr>
              <a:t>Macro Breakdown</a:t>
            </a:r>
            <a:endParaRPr b="0" i="0" sz="1300" u="none" cap="none" strike="noStrike"/>
          </a:p>
        </p:txBody>
      </p:sp>
      <p:sp>
        <p:nvSpPr>
          <p:cNvPr id="120" name="Google Shape;120;p17"/>
          <p:cNvSpPr/>
          <p:nvPr/>
        </p:nvSpPr>
        <p:spPr>
          <a:xfrm>
            <a:off x="1290757" y="3584377"/>
            <a:ext cx="12578715" cy="22610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00002E"/>
              </a:buClr>
              <a:buSzPts val="1100"/>
              <a:buFont typeface="PT Sans"/>
              <a:buNone/>
            </a:pPr>
            <a:r>
              <a:rPr b="0" i="0" lang="en-US" sz="1100" u="none" cap="none" strike="noStrike">
                <a:solidFill>
                  <a:srgbClr val="00002E"/>
                </a:solidFill>
                <a:latin typeface="PT Sans"/>
                <a:ea typeface="PT Sans"/>
                <a:cs typeface="PT Sans"/>
                <a:sym typeface="PT Sans"/>
              </a:rPr>
              <a:t>Nutrient analysis.</a:t>
            </a:r>
            <a:endParaRPr b="0" i="0" sz="1100" u="none" cap="none" strike="noStrike"/>
          </a:p>
        </p:txBody>
      </p:sp>
      <p:pic>
        <p:nvPicPr>
          <p:cNvPr descr="preencoded.png" id="121" name="Google Shape;121;p17"/>
          <p:cNvPicPr preferRelativeResize="0"/>
          <p:nvPr/>
        </p:nvPicPr>
        <p:blipFill rotWithShape="1">
          <a:blip r:embed="rId6">
            <a:alphaModFix/>
          </a:blip>
          <a:srcRect b="0" l="0" r="0" t="0"/>
          <a:stretch/>
        </p:blipFill>
        <p:spPr>
          <a:xfrm>
            <a:off x="760928" y="4163735"/>
            <a:ext cx="353258" cy="353258"/>
          </a:xfrm>
          <a:prstGeom prst="rect">
            <a:avLst/>
          </a:prstGeom>
          <a:noFill/>
          <a:ln>
            <a:noFill/>
          </a:ln>
        </p:spPr>
      </p:pic>
      <p:sp>
        <p:nvSpPr>
          <p:cNvPr id="122" name="Google Shape;122;p17"/>
          <p:cNvSpPr/>
          <p:nvPr/>
        </p:nvSpPr>
        <p:spPr>
          <a:xfrm>
            <a:off x="1290757" y="4247555"/>
            <a:ext cx="1662708" cy="207883"/>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2E"/>
              </a:buClr>
              <a:buSzPts val="1300"/>
              <a:buFont typeface="Nunito"/>
              <a:buNone/>
            </a:pPr>
            <a:r>
              <a:rPr b="0" i="0" lang="en-US" sz="1300" u="none" cap="none" strike="noStrike">
                <a:solidFill>
                  <a:srgbClr val="00002E"/>
                </a:solidFill>
                <a:latin typeface="Nunito"/>
                <a:ea typeface="Nunito"/>
                <a:cs typeface="Nunito"/>
                <a:sym typeface="Nunito"/>
              </a:rPr>
              <a:t>Live Step Count</a:t>
            </a:r>
            <a:endParaRPr b="0" i="0" sz="1300" u="none" cap="none" strike="noStrike"/>
          </a:p>
        </p:txBody>
      </p:sp>
      <p:sp>
        <p:nvSpPr>
          <p:cNvPr id="123" name="Google Shape;123;p17"/>
          <p:cNvSpPr/>
          <p:nvPr/>
        </p:nvSpPr>
        <p:spPr>
          <a:xfrm>
            <a:off x="1290757" y="4540210"/>
            <a:ext cx="12578715" cy="22610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00002E"/>
              </a:buClr>
              <a:buSzPts val="1100"/>
              <a:buFont typeface="PT Sans"/>
              <a:buNone/>
            </a:pPr>
            <a:r>
              <a:rPr b="0" i="0" lang="en-US" sz="1100" u="none" cap="none" strike="noStrike">
                <a:solidFill>
                  <a:srgbClr val="00002E"/>
                </a:solidFill>
                <a:latin typeface="PT Sans"/>
                <a:ea typeface="PT Sans"/>
                <a:cs typeface="PT Sans"/>
                <a:sym typeface="PT Sans"/>
              </a:rPr>
              <a:t>Via pedometer.</a:t>
            </a:r>
            <a:endParaRPr b="0" i="0" sz="1100" u="none" cap="none" strike="noStrike"/>
          </a:p>
        </p:txBody>
      </p:sp>
      <p:pic>
        <p:nvPicPr>
          <p:cNvPr descr="preencoded.png" id="124" name="Google Shape;124;p17"/>
          <p:cNvPicPr preferRelativeResize="0"/>
          <p:nvPr/>
        </p:nvPicPr>
        <p:blipFill rotWithShape="1">
          <a:blip r:embed="rId7">
            <a:alphaModFix/>
          </a:blip>
          <a:srcRect b="0" l="0" r="0" t="0"/>
          <a:stretch/>
        </p:blipFill>
        <p:spPr>
          <a:xfrm>
            <a:off x="760928" y="5119568"/>
            <a:ext cx="353258" cy="353258"/>
          </a:xfrm>
          <a:prstGeom prst="rect">
            <a:avLst/>
          </a:prstGeom>
          <a:noFill/>
          <a:ln>
            <a:noFill/>
          </a:ln>
        </p:spPr>
      </p:pic>
      <p:sp>
        <p:nvSpPr>
          <p:cNvPr id="125" name="Google Shape;125;p17"/>
          <p:cNvSpPr/>
          <p:nvPr/>
        </p:nvSpPr>
        <p:spPr>
          <a:xfrm>
            <a:off x="1290757" y="5203388"/>
            <a:ext cx="1662708" cy="207883"/>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2E"/>
              </a:buClr>
              <a:buSzPts val="1300"/>
              <a:buFont typeface="Nunito"/>
              <a:buNone/>
            </a:pPr>
            <a:r>
              <a:rPr b="0" i="0" lang="en-US" sz="1300" u="none" cap="none" strike="noStrike">
                <a:solidFill>
                  <a:srgbClr val="00002E"/>
                </a:solidFill>
                <a:latin typeface="Nunito"/>
                <a:ea typeface="Nunito"/>
                <a:cs typeface="Nunito"/>
                <a:sym typeface="Nunito"/>
              </a:rPr>
              <a:t>Routine Guidance</a:t>
            </a:r>
            <a:endParaRPr b="0" i="0" sz="1300" u="none" cap="none" strike="noStrike"/>
          </a:p>
        </p:txBody>
      </p:sp>
      <p:sp>
        <p:nvSpPr>
          <p:cNvPr id="126" name="Google Shape;126;p17"/>
          <p:cNvSpPr/>
          <p:nvPr/>
        </p:nvSpPr>
        <p:spPr>
          <a:xfrm>
            <a:off x="1290757" y="5496044"/>
            <a:ext cx="12578715" cy="22610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00002E"/>
              </a:buClr>
              <a:buSzPts val="1100"/>
              <a:buFont typeface="PT Sans"/>
              <a:buNone/>
            </a:pPr>
            <a:r>
              <a:rPr b="0" i="0" lang="en-US" sz="1100" u="none" cap="none" strike="noStrike">
                <a:solidFill>
                  <a:srgbClr val="00002E"/>
                </a:solidFill>
                <a:latin typeface="PT Sans"/>
                <a:ea typeface="PT Sans"/>
                <a:cs typeface="PT Sans"/>
                <a:sym typeface="PT Sans"/>
              </a:rPr>
              <a:t>Workout info.</a:t>
            </a:r>
            <a:endParaRPr b="0" i="0" sz="1100" u="none" cap="none" strike="noStrike"/>
          </a:p>
        </p:txBody>
      </p:sp>
      <p:pic>
        <p:nvPicPr>
          <p:cNvPr descr="preencoded.png" id="127" name="Google Shape;127;p17"/>
          <p:cNvPicPr preferRelativeResize="0"/>
          <p:nvPr/>
        </p:nvPicPr>
        <p:blipFill rotWithShape="1">
          <a:blip r:embed="rId8">
            <a:alphaModFix/>
          </a:blip>
          <a:srcRect b="0" l="0" r="0" t="0"/>
          <a:stretch/>
        </p:blipFill>
        <p:spPr>
          <a:xfrm>
            <a:off x="760928" y="6075402"/>
            <a:ext cx="353258" cy="353258"/>
          </a:xfrm>
          <a:prstGeom prst="rect">
            <a:avLst/>
          </a:prstGeom>
          <a:noFill/>
          <a:ln>
            <a:noFill/>
          </a:ln>
        </p:spPr>
      </p:pic>
      <p:sp>
        <p:nvSpPr>
          <p:cNvPr id="128" name="Google Shape;128;p17"/>
          <p:cNvSpPr/>
          <p:nvPr/>
        </p:nvSpPr>
        <p:spPr>
          <a:xfrm>
            <a:off x="1290757" y="6159222"/>
            <a:ext cx="1662708" cy="207883"/>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2E"/>
              </a:buClr>
              <a:buSzPts val="1300"/>
              <a:buFont typeface="Nunito"/>
              <a:buNone/>
            </a:pPr>
            <a:r>
              <a:rPr b="0" i="0" lang="en-US" sz="1300" u="none" cap="none" strike="noStrike">
                <a:solidFill>
                  <a:srgbClr val="00002E"/>
                </a:solidFill>
                <a:latin typeface="Nunito"/>
                <a:ea typeface="Nunito"/>
                <a:cs typeface="Nunito"/>
                <a:sym typeface="Nunito"/>
              </a:rPr>
              <a:t>Google Sign-In</a:t>
            </a:r>
            <a:endParaRPr b="0" i="0" sz="1300" u="none" cap="none" strike="noStrike"/>
          </a:p>
        </p:txBody>
      </p:sp>
      <p:sp>
        <p:nvSpPr>
          <p:cNvPr id="129" name="Google Shape;129;p17"/>
          <p:cNvSpPr/>
          <p:nvPr/>
        </p:nvSpPr>
        <p:spPr>
          <a:xfrm>
            <a:off x="1290757" y="6451878"/>
            <a:ext cx="12578715" cy="22610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00002E"/>
              </a:buClr>
              <a:buSzPts val="1100"/>
              <a:buFont typeface="PT Sans"/>
              <a:buNone/>
            </a:pPr>
            <a:r>
              <a:rPr b="0" i="0" lang="en-US" sz="1100" u="none" cap="none" strike="noStrike">
                <a:solidFill>
                  <a:srgbClr val="00002E"/>
                </a:solidFill>
                <a:latin typeface="PT Sans"/>
                <a:ea typeface="PT Sans"/>
                <a:cs typeface="PT Sans"/>
                <a:sym typeface="PT Sans"/>
              </a:rPr>
              <a:t>Secure authentication.</a:t>
            </a:r>
            <a:endParaRPr b="0" i="0" sz="1100" u="none" cap="none" strike="noStrike"/>
          </a:p>
        </p:txBody>
      </p:sp>
      <p:pic>
        <p:nvPicPr>
          <p:cNvPr descr="preencoded.png" id="130" name="Google Shape;130;p17"/>
          <p:cNvPicPr preferRelativeResize="0"/>
          <p:nvPr/>
        </p:nvPicPr>
        <p:blipFill rotWithShape="1">
          <a:blip r:embed="rId9">
            <a:alphaModFix/>
          </a:blip>
          <a:srcRect b="0" l="0" r="0" t="0"/>
          <a:stretch/>
        </p:blipFill>
        <p:spPr>
          <a:xfrm>
            <a:off x="760928" y="7031236"/>
            <a:ext cx="353258" cy="353258"/>
          </a:xfrm>
          <a:prstGeom prst="rect">
            <a:avLst/>
          </a:prstGeom>
          <a:noFill/>
          <a:ln>
            <a:noFill/>
          </a:ln>
        </p:spPr>
      </p:pic>
      <p:sp>
        <p:nvSpPr>
          <p:cNvPr id="131" name="Google Shape;131;p17"/>
          <p:cNvSpPr/>
          <p:nvPr/>
        </p:nvSpPr>
        <p:spPr>
          <a:xfrm>
            <a:off x="1290757" y="7115056"/>
            <a:ext cx="1662708" cy="207883"/>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2E"/>
              </a:buClr>
              <a:buSzPts val="1300"/>
              <a:buFont typeface="Nunito"/>
              <a:buNone/>
            </a:pPr>
            <a:r>
              <a:rPr b="0" i="0" lang="en-US" sz="1300" u="none" cap="none" strike="noStrike">
                <a:solidFill>
                  <a:srgbClr val="00002E"/>
                </a:solidFill>
                <a:latin typeface="Nunito"/>
                <a:ea typeface="Nunito"/>
                <a:cs typeface="Nunito"/>
                <a:sym typeface="Nunito"/>
              </a:rPr>
              <a:t>Firestore Integration</a:t>
            </a:r>
            <a:endParaRPr b="0" i="0" sz="1300" u="none" cap="none" strike="noStrike"/>
          </a:p>
        </p:txBody>
      </p:sp>
      <p:sp>
        <p:nvSpPr>
          <p:cNvPr id="132" name="Google Shape;132;p17"/>
          <p:cNvSpPr/>
          <p:nvPr/>
        </p:nvSpPr>
        <p:spPr>
          <a:xfrm>
            <a:off x="1290757" y="7407712"/>
            <a:ext cx="12578715" cy="22610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00002E"/>
              </a:buClr>
              <a:buSzPts val="1100"/>
              <a:buFont typeface="PT Sans"/>
              <a:buNone/>
            </a:pPr>
            <a:r>
              <a:rPr b="0" i="0" lang="en-US" sz="1100" u="none" cap="none" strike="noStrike">
                <a:solidFill>
                  <a:srgbClr val="00002E"/>
                </a:solidFill>
                <a:latin typeface="PT Sans"/>
                <a:ea typeface="PT Sans"/>
                <a:cs typeface="PT Sans"/>
                <a:sym typeface="PT Sans"/>
              </a:rPr>
              <a:t>Firebase sync.</a:t>
            </a:r>
            <a:endParaRPr b="0" i="0" sz="1100" u="none" cap="none" strike="noStrike"/>
          </a:p>
        </p:txBody>
      </p:sp>
      <p:pic>
        <p:nvPicPr>
          <p:cNvPr id="133" name="Google Shape;133;p17"/>
          <p:cNvPicPr preferRelativeResize="0"/>
          <p:nvPr/>
        </p:nvPicPr>
        <p:blipFill>
          <a:blip r:embed="rId10">
            <a:alphaModFix/>
          </a:blip>
          <a:stretch>
            <a:fillRect/>
          </a:stretch>
        </p:blipFill>
        <p:spPr>
          <a:xfrm>
            <a:off x="8485625" y="317000"/>
            <a:ext cx="4222950" cy="7473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p:nvPr/>
        </p:nvSpPr>
        <p:spPr>
          <a:xfrm>
            <a:off x="837724" y="769263"/>
            <a:ext cx="4505920" cy="563285"/>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002E"/>
              </a:buClr>
              <a:buSzPts val="3500"/>
              <a:buFont typeface="Nunito"/>
              <a:buNone/>
            </a:pPr>
            <a:r>
              <a:rPr b="0" i="0" lang="en-US" sz="3500" u="none" cap="none" strike="noStrike">
                <a:solidFill>
                  <a:srgbClr val="00002E"/>
                </a:solidFill>
                <a:latin typeface="Nunito"/>
                <a:ea typeface="Nunito"/>
                <a:cs typeface="Nunito"/>
                <a:sym typeface="Nunito"/>
              </a:rPr>
              <a:t>App Architecture</a:t>
            </a:r>
            <a:endParaRPr b="0" i="0" sz="3500" u="none" cap="none" strike="noStrike"/>
          </a:p>
        </p:txBody>
      </p:sp>
      <p:pic>
        <p:nvPicPr>
          <p:cNvPr descr="preencoded.png" id="140" name="Google Shape;140;p18"/>
          <p:cNvPicPr preferRelativeResize="0"/>
          <p:nvPr/>
        </p:nvPicPr>
        <p:blipFill rotWithShape="1">
          <a:blip r:embed="rId3">
            <a:alphaModFix/>
          </a:blip>
          <a:srcRect b="0" l="0" r="0" t="0"/>
          <a:stretch/>
        </p:blipFill>
        <p:spPr>
          <a:xfrm>
            <a:off x="837724" y="1715453"/>
            <a:ext cx="957501" cy="1148953"/>
          </a:xfrm>
          <a:prstGeom prst="rect">
            <a:avLst/>
          </a:prstGeom>
          <a:noFill/>
          <a:ln>
            <a:noFill/>
          </a:ln>
        </p:spPr>
      </p:pic>
      <p:sp>
        <p:nvSpPr>
          <p:cNvPr id="141" name="Google Shape;141;p18"/>
          <p:cNvSpPr/>
          <p:nvPr/>
        </p:nvSpPr>
        <p:spPr>
          <a:xfrm>
            <a:off x="1986677" y="1906905"/>
            <a:ext cx="2252901" cy="281583"/>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002E"/>
              </a:buClr>
              <a:buSzPts val="1750"/>
              <a:buFont typeface="Nunito"/>
              <a:buNone/>
            </a:pPr>
            <a:r>
              <a:rPr b="0" i="0" lang="en-US" sz="1750" u="none" cap="none" strike="noStrike">
                <a:solidFill>
                  <a:srgbClr val="00002E"/>
                </a:solidFill>
                <a:latin typeface="Nunito"/>
                <a:ea typeface="Nunito"/>
                <a:cs typeface="Nunito"/>
                <a:sym typeface="Nunito"/>
              </a:rPr>
              <a:t>UI Layer</a:t>
            </a:r>
            <a:endParaRPr b="0" i="0" sz="1750" u="none" cap="none" strike="noStrike"/>
          </a:p>
        </p:txBody>
      </p:sp>
      <p:sp>
        <p:nvSpPr>
          <p:cNvPr id="142" name="Google Shape;142;p18"/>
          <p:cNvSpPr/>
          <p:nvPr/>
        </p:nvSpPr>
        <p:spPr>
          <a:xfrm>
            <a:off x="1986677" y="2303383"/>
            <a:ext cx="11805999"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2E"/>
              </a:buClr>
              <a:buSzPts val="1500"/>
              <a:buFont typeface="PT Sans"/>
              <a:buNone/>
            </a:pPr>
            <a:r>
              <a:rPr b="0" i="0" lang="en-US" sz="1500" u="none" cap="none" strike="noStrike">
                <a:solidFill>
                  <a:srgbClr val="00002E"/>
                </a:solidFill>
                <a:latin typeface="PT Sans"/>
                <a:ea typeface="PT Sans"/>
                <a:cs typeface="PT Sans"/>
                <a:sym typeface="PT Sans"/>
              </a:rPr>
              <a:t>Jetpack Compose Screens.</a:t>
            </a:r>
            <a:endParaRPr b="0" i="0" sz="1500" u="none" cap="none" strike="noStrike"/>
          </a:p>
        </p:txBody>
      </p:sp>
      <p:pic>
        <p:nvPicPr>
          <p:cNvPr descr="preencoded.png" id="143" name="Google Shape;143;p18"/>
          <p:cNvPicPr preferRelativeResize="0"/>
          <p:nvPr/>
        </p:nvPicPr>
        <p:blipFill rotWithShape="1">
          <a:blip r:embed="rId4">
            <a:alphaModFix/>
          </a:blip>
          <a:srcRect b="0" l="0" r="0" t="0"/>
          <a:stretch/>
        </p:blipFill>
        <p:spPr>
          <a:xfrm>
            <a:off x="837724" y="2864406"/>
            <a:ext cx="957501" cy="1148953"/>
          </a:xfrm>
          <a:prstGeom prst="rect">
            <a:avLst/>
          </a:prstGeom>
          <a:noFill/>
          <a:ln>
            <a:noFill/>
          </a:ln>
        </p:spPr>
      </p:pic>
      <p:sp>
        <p:nvSpPr>
          <p:cNvPr id="144" name="Google Shape;144;p18"/>
          <p:cNvSpPr/>
          <p:nvPr/>
        </p:nvSpPr>
        <p:spPr>
          <a:xfrm>
            <a:off x="1986677" y="3055858"/>
            <a:ext cx="2252901" cy="281583"/>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002E"/>
              </a:buClr>
              <a:buSzPts val="1750"/>
              <a:buFont typeface="Nunito"/>
              <a:buNone/>
            </a:pPr>
            <a:r>
              <a:rPr b="0" i="0" lang="en-US" sz="1750" u="none" cap="none" strike="noStrike">
                <a:solidFill>
                  <a:srgbClr val="00002E"/>
                </a:solidFill>
                <a:latin typeface="Nunito"/>
                <a:ea typeface="Nunito"/>
                <a:cs typeface="Nunito"/>
                <a:sym typeface="Nunito"/>
              </a:rPr>
              <a:t>Data Layer</a:t>
            </a:r>
            <a:endParaRPr b="0" i="0" sz="1750" u="none" cap="none" strike="noStrike"/>
          </a:p>
        </p:txBody>
      </p:sp>
      <p:sp>
        <p:nvSpPr>
          <p:cNvPr id="145" name="Google Shape;145;p18"/>
          <p:cNvSpPr/>
          <p:nvPr/>
        </p:nvSpPr>
        <p:spPr>
          <a:xfrm>
            <a:off x="1986677" y="3452336"/>
            <a:ext cx="11805999"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2E"/>
              </a:buClr>
              <a:buSzPts val="1500"/>
              <a:buFont typeface="PT Sans"/>
              <a:buNone/>
            </a:pPr>
            <a:r>
              <a:rPr b="0" i="0" lang="en-US" sz="1500" u="none" cap="none" strike="noStrike">
                <a:solidFill>
                  <a:srgbClr val="00002E"/>
                </a:solidFill>
                <a:latin typeface="PT Sans"/>
                <a:ea typeface="PT Sans"/>
                <a:cs typeface="PT Sans"/>
                <a:sym typeface="PT Sans"/>
              </a:rPr>
              <a:t>ViewModel, DataStore.</a:t>
            </a:r>
            <a:endParaRPr b="0" i="0" sz="1500" u="none" cap="none" strike="noStrike"/>
          </a:p>
        </p:txBody>
      </p:sp>
      <p:pic>
        <p:nvPicPr>
          <p:cNvPr descr="preencoded.png" id="146" name="Google Shape;146;p18"/>
          <p:cNvPicPr preferRelativeResize="0"/>
          <p:nvPr/>
        </p:nvPicPr>
        <p:blipFill rotWithShape="1">
          <a:blip r:embed="rId5">
            <a:alphaModFix/>
          </a:blip>
          <a:srcRect b="0" l="0" r="0" t="0"/>
          <a:stretch/>
        </p:blipFill>
        <p:spPr>
          <a:xfrm>
            <a:off x="837724" y="4013359"/>
            <a:ext cx="957501" cy="1148953"/>
          </a:xfrm>
          <a:prstGeom prst="rect">
            <a:avLst/>
          </a:prstGeom>
          <a:noFill/>
          <a:ln>
            <a:noFill/>
          </a:ln>
        </p:spPr>
      </p:pic>
      <p:sp>
        <p:nvSpPr>
          <p:cNvPr id="147" name="Google Shape;147;p18"/>
          <p:cNvSpPr/>
          <p:nvPr/>
        </p:nvSpPr>
        <p:spPr>
          <a:xfrm>
            <a:off x="1986677" y="4204811"/>
            <a:ext cx="2252901" cy="281583"/>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002E"/>
              </a:buClr>
              <a:buSzPts val="1750"/>
              <a:buFont typeface="Nunito"/>
              <a:buNone/>
            </a:pPr>
            <a:r>
              <a:rPr b="0" i="0" lang="en-US" sz="1750" u="none" cap="none" strike="noStrike">
                <a:solidFill>
                  <a:srgbClr val="00002E"/>
                </a:solidFill>
                <a:latin typeface="Nunito"/>
                <a:ea typeface="Nunito"/>
                <a:cs typeface="Nunito"/>
                <a:sym typeface="Nunito"/>
              </a:rPr>
              <a:t>Firebase Layer</a:t>
            </a:r>
            <a:endParaRPr b="0" i="0" sz="1750" u="none" cap="none" strike="noStrike"/>
          </a:p>
        </p:txBody>
      </p:sp>
      <p:sp>
        <p:nvSpPr>
          <p:cNvPr id="148" name="Google Shape;148;p18"/>
          <p:cNvSpPr/>
          <p:nvPr/>
        </p:nvSpPr>
        <p:spPr>
          <a:xfrm>
            <a:off x="1986677" y="4601289"/>
            <a:ext cx="11805999"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2E"/>
              </a:buClr>
              <a:buSzPts val="1500"/>
              <a:buFont typeface="PT Sans"/>
              <a:buNone/>
            </a:pPr>
            <a:r>
              <a:rPr b="0" i="0" lang="en-US" sz="1500" u="none" cap="none" strike="noStrike">
                <a:solidFill>
                  <a:srgbClr val="00002E"/>
                </a:solidFill>
                <a:latin typeface="PT Sans"/>
                <a:ea typeface="PT Sans"/>
                <a:cs typeface="PT Sans"/>
                <a:sym typeface="PT Sans"/>
              </a:rPr>
              <a:t>Firestore, Auth, Storage.</a:t>
            </a:r>
            <a:endParaRPr b="0" i="0" sz="1500" u="none" cap="none" strike="noStrike"/>
          </a:p>
        </p:txBody>
      </p:sp>
      <p:pic>
        <p:nvPicPr>
          <p:cNvPr descr="preencoded.png" id="149" name="Google Shape;149;p18"/>
          <p:cNvPicPr preferRelativeResize="0"/>
          <p:nvPr/>
        </p:nvPicPr>
        <p:blipFill rotWithShape="1">
          <a:blip r:embed="rId6">
            <a:alphaModFix/>
          </a:blip>
          <a:srcRect b="0" l="0" r="0" t="0"/>
          <a:stretch/>
        </p:blipFill>
        <p:spPr>
          <a:xfrm>
            <a:off x="837724" y="5162312"/>
            <a:ext cx="957501" cy="1148953"/>
          </a:xfrm>
          <a:prstGeom prst="rect">
            <a:avLst/>
          </a:prstGeom>
          <a:noFill/>
          <a:ln>
            <a:noFill/>
          </a:ln>
        </p:spPr>
      </p:pic>
      <p:sp>
        <p:nvSpPr>
          <p:cNvPr id="150" name="Google Shape;150;p18"/>
          <p:cNvSpPr/>
          <p:nvPr/>
        </p:nvSpPr>
        <p:spPr>
          <a:xfrm>
            <a:off x="1986677" y="5353764"/>
            <a:ext cx="2252901" cy="281583"/>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002E"/>
              </a:buClr>
              <a:buSzPts val="1750"/>
              <a:buFont typeface="Nunito"/>
              <a:buNone/>
            </a:pPr>
            <a:r>
              <a:rPr b="0" i="0" lang="en-US" sz="1750" u="none" cap="none" strike="noStrike">
                <a:solidFill>
                  <a:srgbClr val="00002E"/>
                </a:solidFill>
                <a:latin typeface="Nunito"/>
                <a:ea typeface="Nunito"/>
                <a:cs typeface="Nunito"/>
                <a:sym typeface="Nunito"/>
              </a:rPr>
              <a:t>Navigation Layer</a:t>
            </a:r>
            <a:endParaRPr b="0" i="0" sz="1750" u="none" cap="none" strike="noStrike"/>
          </a:p>
        </p:txBody>
      </p:sp>
      <p:sp>
        <p:nvSpPr>
          <p:cNvPr id="151" name="Google Shape;151;p18"/>
          <p:cNvSpPr/>
          <p:nvPr/>
        </p:nvSpPr>
        <p:spPr>
          <a:xfrm>
            <a:off x="1986677" y="5750243"/>
            <a:ext cx="11805999"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2E"/>
              </a:buClr>
              <a:buSzPts val="1500"/>
              <a:buFont typeface="PT Sans"/>
              <a:buNone/>
            </a:pPr>
            <a:r>
              <a:rPr b="0" i="0" lang="en-US" sz="1500" u="none" cap="none" strike="noStrike">
                <a:solidFill>
                  <a:srgbClr val="00002E"/>
                </a:solidFill>
                <a:latin typeface="PT Sans"/>
                <a:ea typeface="PT Sans"/>
                <a:cs typeface="PT Sans"/>
                <a:sym typeface="PT Sans"/>
              </a:rPr>
              <a:t>Components, Context.</a:t>
            </a:r>
            <a:endParaRPr b="0" i="0" sz="1500" u="none" cap="none" strike="noStrike"/>
          </a:p>
        </p:txBody>
      </p:sp>
      <p:pic>
        <p:nvPicPr>
          <p:cNvPr descr="preencoded.png" id="152" name="Google Shape;152;p18"/>
          <p:cNvPicPr preferRelativeResize="0"/>
          <p:nvPr/>
        </p:nvPicPr>
        <p:blipFill rotWithShape="1">
          <a:blip r:embed="rId7">
            <a:alphaModFix/>
          </a:blip>
          <a:srcRect b="0" l="0" r="0" t="0"/>
          <a:stretch/>
        </p:blipFill>
        <p:spPr>
          <a:xfrm>
            <a:off x="837724" y="6311265"/>
            <a:ext cx="957501" cy="1148953"/>
          </a:xfrm>
          <a:prstGeom prst="rect">
            <a:avLst/>
          </a:prstGeom>
          <a:noFill/>
          <a:ln>
            <a:noFill/>
          </a:ln>
        </p:spPr>
      </p:pic>
      <p:sp>
        <p:nvSpPr>
          <p:cNvPr id="153" name="Google Shape;153;p18"/>
          <p:cNvSpPr/>
          <p:nvPr/>
        </p:nvSpPr>
        <p:spPr>
          <a:xfrm>
            <a:off x="1986677" y="6502718"/>
            <a:ext cx="2252901" cy="281583"/>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002E"/>
              </a:buClr>
              <a:buSzPts val="1750"/>
              <a:buFont typeface="Nunito"/>
              <a:buNone/>
            </a:pPr>
            <a:r>
              <a:rPr b="0" i="0" lang="en-US" sz="1750" u="none" cap="none" strike="noStrike">
                <a:solidFill>
                  <a:srgbClr val="00002E"/>
                </a:solidFill>
                <a:latin typeface="Nunito"/>
                <a:ea typeface="Nunito"/>
                <a:cs typeface="Nunito"/>
                <a:sym typeface="Nunito"/>
              </a:rPr>
              <a:t>Permissions</a:t>
            </a:r>
            <a:endParaRPr b="0" i="0" sz="1750" u="none" cap="none" strike="noStrike"/>
          </a:p>
        </p:txBody>
      </p:sp>
      <p:sp>
        <p:nvSpPr>
          <p:cNvPr id="154" name="Google Shape;154;p18"/>
          <p:cNvSpPr/>
          <p:nvPr/>
        </p:nvSpPr>
        <p:spPr>
          <a:xfrm>
            <a:off x="1986677" y="6899196"/>
            <a:ext cx="11805999" cy="3062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002E"/>
              </a:buClr>
              <a:buSzPts val="1500"/>
              <a:buFont typeface="PT Sans"/>
              <a:buNone/>
            </a:pPr>
            <a:r>
              <a:rPr b="0" i="0" lang="en-US" sz="1500" u="none" cap="none" strike="noStrike">
                <a:solidFill>
                  <a:srgbClr val="00002E"/>
                </a:solidFill>
                <a:latin typeface="PT Sans"/>
                <a:ea typeface="PT Sans"/>
                <a:cs typeface="PT Sans"/>
                <a:sym typeface="PT Sans"/>
              </a:rPr>
              <a:t>Activity Recognition, Sensors.</a:t>
            </a:r>
            <a:endParaRPr b="0" i="0" sz="1500" u="none" cap="none" strike="noStrike"/>
          </a:p>
        </p:txBody>
      </p:sp>
      <p:pic>
        <p:nvPicPr>
          <p:cNvPr descr="House plan on paper with ruler and pencil thin line icon, interior design concept, architecture house plan sign on white background, house scheme icon in outline style. Vector graphics. (provided by Getty Images)" id="155" name="Google Shape;155;p18"/>
          <p:cNvPicPr preferRelativeResize="0"/>
          <p:nvPr/>
        </p:nvPicPr>
        <p:blipFill>
          <a:blip r:embed="rId8">
            <a:alphaModFix/>
          </a:blip>
          <a:stretch>
            <a:fillRect/>
          </a:stretch>
        </p:blipFill>
        <p:spPr>
          <a:xfrm>
            <a:off x="8019809" y="1611200"/>
            <a:ext cx="4891525" cy="4891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9"/>
          <p:cNvSpPr/>
          <p:nvPr/>
        </p:nvSpPr>
        <p:spPr>
          <a:xfrm>
            <a:off x="837724" y="1459468"/>
            <a:ext cx="5632490"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a:buNone/>
            </a:pPr>
            <a:r>
              <a:rPr b="0" i="0" lang="en-US" sz="4400" u="none" cap="none" strike="noStrike">
                <a:solidFill>
                  <a:srgbClr val="00002E"/>
                </a:solidFill>
                <a:latin typeface="Nunito"/>
                <a:ea typeface="Nunito"/>
                <a:cs typeface="Nunito"/>
                <a:sym typeface="Nunito"/>
              </a:rPr>
              <a:t>Tech Stack Used</a:t>
            </a:r>
            <a:endParaRPr b="0" i="0" sz="4400" u="none" cap="none" strike="noStrike"/>
          </a:p>
        </p:txBody>
      </p:sp>
      <p:sp>
        <p:nvSpPr>
          <p:cNvPr id="162" name="Google Shape;162;p19"/>
          <p:cNvSpPr/>
          <p:nvPr/>
        </p:nvSpPr>
        <p:spPr>
          <a:xfrm>
            <a:off x="837724" y="2642235"/>
            <a:ext cx="12954952" cy="4127897"/>
          </a:xfrm>
          <a:prstGeom prst="roundRect">
            <a:avLst>
              <a:gd fmla="val 8699"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845344" y="2649855"/>
            <a:ext cx="12939713" cy="685443"/>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1084659" y="2801064"/>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Development Environment</a:t>
            </a:r>
            <a:endParaRPr b="0" i="0" sz="1850" u="none" cap="none" strike="noStrike"/>
          </a:p>
        </p:txBody>
      </p:sp>
      <p:sp>
        <p:nvSpPr>
          <p:cNvPr id="165" name="Google Shape;165;p19"/>
          <p:cNvSpPr/>
          <p:nvPr/>
        </p:nvSpPr>
        <p:spPr>
          <a:xfrm>
            <a:off x="7558326" y="2801064"/>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Android Studio</a:t>
            </a:r>
            <a:endParaRPr b="0" i="0" sz="1850" u="none" cap="none" strike="noStrike"/>
          </a:p>
        </p:txBody>
      </p:sp>
      <p:sp>
        <p:nvSpPr>
          <p:cNvPr id="166" name="Google Shape;166;p19"/>
          <p:cNvSpPr/>
          <p:nvPr/>
        </p:nvSpPr>
        <p:spPr>
          <a:xfrm>
            <a:off x="845344" y="3335298"/>
            <a:ext cx="12939713" cy="685443"/>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1084659" y="3486507"/>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Programming Language</a:t>
            </a:r>
            <a:endParaRPr b="0" i="0" sz="1850" u="none" cap="none" strike="noStrike"/>
          </a:p>
        </p:txBody>
      </p:sp>
      <p:sp>
        <p:nvSpPr>
          <p:cNvPr id="168" name="Google Shape;168;p19"/>
          <p:cNvSpPr/>
          <p:nvPr/>
        </p:nvSpPr>
        <p:spPr>
          <a:xfrm>
            <a:off x="7558326" y="3486507"/>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Kotlin + Jetpack Compose</a:t>
            </a:r>
            <a:endParaRPr b="0" i="0" sz="1850" u="none" cap="none" strike="noStrike"/>
          </a:p>
        </p:txBody>
      </p:sp>
      <p:sp>
        <p:nvSpPr>
          <p:cNvPr id="169" name="Google Shape;169;p19"/>
          <p:cNvSpPr/>
          <p:nvPr/>
        </p:nvSpPr>
        <p:spPr>
          <a:xfrm>
            <a:off x="845344" y="4020741"/>
            <a:ext cx="12939713" cy="685443"/>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1084659" y="4171950"/>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Backend/Database</a:t>
            </a:r>
            <a:endParaRPr b="0" i="0" sz="1850" u="none" cap="none" strike="noStrike"/>
          </a:p>
        </p:txBody>
      </p:sp>
      <p:sp>
        <p:nvSpPr>
          <p:cNvPr id="171" name="Google Shape;171;p19"/>
          <p:cNvSpPr/>
          <p:nvPr/>
        </p:nvSpPr>
        <p:spPr>
          <a:xfrm>
            <a:off x="7558326" y="4171950"/>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Firebase Firestore &amp; Auth</a:t>
            </a:r>
            <a:endParaRPr b="0" i="0" sz="1850" u="none" cap="none" strike="noStrike"/>
          </a:p>
        </p:txBody>
      </p:sp>
      <p:sp>
        <p:nvSpPr>
          <p:cNvPr id="172" name="Google Shape;172;p19"/>
          <p:cNvSpPr/>
          <p:nvPr/>
        </p:nvSpPr>
        <p:spPr>
          <a:xfrm>
            <a:off x="845344" y="4706183"/>
            <a:ext cx="12939713" cy="685443"/>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a:off x="1084659" y="4857393"/>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Local Storage</a:t>
            </a:r>
            <a:endParaRPr b="0" i="0" sz="1850" u="none" cap="none" strike="noStrike"/>
          </a:p>
        </p:txBody>
      </p:sp>
      <p:sp>
        <p:nvSpPr>
          <p:cNvPr id="174" name="Google Shape;174;p19"/>
          <p:cNvSpPr/>
          <p:nvPr/>
        </p:nvSpPr>
        <p:spPr>
          <a:xfrm>
            <a:off x="7558326" y="4857393"/>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DataStore</a:t>
            </a:r>
            <a:endParaRPr b="0" i="0" sz="1850" u="none" cap="none" strike="noStrike"/>
          </a:p>
        </p:txBody>
      </p:sp>
      <p:sp>
        <p:nvSpPr>
          <p:cNvPr id="175" name="Google Shape;175;p19"/>
          <p:cNvSpPr/>
          <p:nvPr/>
        </p:nvSpPr>
        <p:spPr>
          <a:xfrm>
            <a:off x="845344" y="5391626"/>
            <a:ext cx="12939713" cy="685443"/>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1084659" y="5542836"/>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Architecture</a:t>
            </a:r>
            <a:endParaRPr b="0" i="0" sz="1850" u="none" cap="none" strike="noStrike"/>
          </a:p>
        </p:txBody>
      </p:sp>
      <p:sp>
        <p:nvSpPr>
          <p:cNvPr id="177" name="Google Shape;177;p19"/>
          <p:cNvSpPr/>
          <p:nvPr/>
        </p:nvSpPr>
        <p:spPr>
          <a:xfrm>
            <a:off x="7558326" y="5542836"/>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ViewModel &amp; MVVM</a:t>
            </a:r>
            <a:endParaRPr b="0" i="0" sz="1850" u="none" cap="none" strike="noStrike"/>
          </a:p>
        </p:txBody>
      </p:sp>
      <p:sp>
        <p:nvSpPr>
          <p:cNvPr id="178" name="Google Shape;178;p19"/>
          <p:cNvSpPr/>
          <p:nvPr/>
        </p:nvSpPr>
        <p:spPr>
          <a:xfrm>
            <a:off x="845344" y="6077069"/>
            <a:ext cx="12939713" cy="685443"/>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a:off x="1084659" y="6228278"/>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Collaboration</a:t>
            </a:r>
            <a:endParaRPr b="0" i="0" sz="1850" u="none" cap="none" strike="noStrike"/>
          </a:p>
        </p:txBody>
      </p:sp>
      <p:sp>
        <p:nvSpPr>
          <p:cNvPr id="180" name="Google Shape;180;p19"/>
          <p:cNvSpPr/>
          <p:nvPr/>
        </p:nvSpPr>
        <p:spPr>
          <a:xfrm>
            <a:off x="7558326" y="6228278"/>
            <a:ext cx="59874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GitHub</a:t>
            </a:r>
            <a:endParaRPr b="0" i="0" sz="18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p:nvPr/>
        </p:nvSpPr>
        <p:spPr>
          <a:xfrm>
            <a:off x="837724" y="1498044"/>
            <a:ext cx="6429732"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a:buNone/>
            </a:pPr>
            <a:r>
              <a:rPr b="0" i="0" lang="en-US" sz="4400" u="none" cap="none" strike="noStrike">
                <a:solidFill>
                  <a:srgbClr val="00002E"/>
                </a:solidFill>
                <a:latin typeface="Nunito"/>
                <a:ea typeface="Nunito"/>
                <a:cs typeface="Nunito"/>
                <a:sym typeface="Nunito"/>
              </a:rPr>
              <a:t>User Interface Highlights</a:t>
            </a:r>
            <a:endParaRPr b="0" i="0" sz="4400" u="none" cap="none" strike="noStrike"/>
          </a:p>
        </p:txBody>
      </p:sp>
      <p:sp>
        <p:nvSpPr>
          <p:cNvPr id="187" name="Google Shape;187;p20"/>
          <p:cNvSpPr/>
          <p:nvPr/>
        </p:nvSpPr>
        <p:spPr>
          <a:xfrm>
            <a:off x="837724" y="6348532"/>
            <a:ext cx="12954952"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Visual tour of Fit</a:t>
            </a:r>
            <a:r>
              <a:rPr lang="en-US" sz="1850">
                <a:solidFill>
                  <a:srgbClr val="00002E"/>
                </a:solidFill>
                <a:latin typeface="PT Sans"/>
                <a:ea typeface="PT Sans"/>
                <a:cs typeface="PT Sans"/>
                <a:sym typeface="PT Sans"/>
              </a:rPr>
              <a:t>ness App</a:t>
            </a:r>
            <a:r>
              <a:rPr b="0" i="0" lang="en-US" sz="1850" u="none" cap="none" strike="noStrike">
                <a:solidFill>
                  <a:srgbClr val="00002E"/>
                </a:solidFill>
                <a:latin typeface="PT Sans"/>
                <a:ea typeface="PT Sans"/>
                <a:cs typeface="PT Sans"/>
                <a:sym typeface="PT Sans"/>
              </a:rPr>
              <a:t>'s intuitive design.</a:t>
            </a:r>
            <a:endParaRPr b="0" i="0" sz="1850" u="none" cap="none" strike="noStrike"/>
          </a:p>
        </p:txBody>
      </p:sp>
      <p:pic>
        <p:nvPicPr>
          <p:cNvPr id="188" name="Google Shape;188;p20"/>
          <p:cNvPicPr preferRelativeResize="0"/>
          <p:nvPr/>
        </p:nvPicPr>
        <p:blipFill>
          <a:blip r:embed="rId3">
            <a:alphaModFix/>
          </a:blip>
          <a:stretch>
            <a:fillRect/>
          </a:stretch>
        </p:blipFill>
        <p:spPr>
          <a:xfrm>
            <a:off x="1865181" y="2202052"/>
            <a:ext cx="1791369" cy="3994074"/>
          </a:xfrm>
          <a:prstGeom prst="rect">
            <a:avLst/>
          </a:prstGeom>
          <a:noFill/>
          <a:ln>
            <a:noFill/>
          </a:ln>
        </p:spPr>
      </p:pic>
      <p:pic>
        <p:nvPicPr>
          <p:cNvPr id="189" name="Google Shape;189;p20"/>
          <p:cNvPicPr preferRelativeResize="0"/>
          <p:nvPr/>
        </p:nvPicPr>
        <p:blipFill>
          <a:blip r:embed="rId4">
            <a:alphaModFix/>
          </a:blip>
          <a:stretch>
            <a:fillRect/>
          </a:stretch>
        </p:blipFill>
        <p:spPr>
          <a:xfrm>
            <a:off x="5132625" y="2202038"/>
            <a:ext cx="1791374" cy="3994089"/>
          </a:xfrm>
          <a:prstGeom prst="rect">
            <a:avLst/>
          </a:prstGeom>
          <a:noFill/>
          <a:ln>
            <a:noFill/>
          </a:ln>
        </p:spPr>
      </p:pic>
      <p:pic>
        <p:nvPicPr>
          <p:cNvPr id="190" name="Google Shape;190;p20"/>
          <p:cNvPicPr preferRelativeResize="0"/>
          <p:nvPr/>
        </p:nvPicPr>
        <p:blipFill>
          <a:blip r:embed="rId5">
            <a:alphaModFix/>
          </a:blip>
          <a:stretch>
            <a:fillRect/>
          </a:stretch>
        </p:blipFill>
        <p:spPr>
          <a:xfrm>
            <a:off x="8400075" y="2258950"/>
            <a:ext cx="1740350" cy="3880299"/>
          </a:xfrm>
          <a:prstGeom prst="rect">
            <a:avLst/>
          </a:prstGeom>
          <a:noFill/>
          <a:ln>
            <a:noFill/>
          </a:ln>
        </p:spPr>
      </p:pic>
      <p:pic>
        <p:nvPicPr>
          <p:cNvPr id="191" name="Google Shape;191;p20"/>
          <p:cNvPicPr preferRelativeResize="0"/>
          <p:nvPr/>
        </p:nvPicPr>
        <p:blipFill>
          <a:blip r:embed="rId6">
            <a:alphaModFix/>
          </a:blip>
          <a:stretch>
            <a:fillRect/>
          </a:stretch>
        </p:blipFill>
        <p:spPr>
          <a:xfrm>
            <a:off x="11434023" y="2258929"/>
            <a:ext cx="1740350" cy="38803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1"/>
          <p:cNvSpPr/>
          <p:nvPr/>
        </p:nvSpPr>
        <p:spPr>
          <a:xfrm>
            <a:off x="837724" y="2000845"/>
            <a:ext cx="5632490"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4400"/>
              <a:buFont typeface="Nunito"/>
              <a:buNone/>
            </a:pPr>
            <a:r>
              <a:rPr b="0" i="0" lang="en-US" sz="4400" u="none" cap="none" strike="noStrike">
                <a:solidFill>
                  <a:srgbClr val="00002E"/>
                </a:solidFill>
                <a:latin typeface="Nunito"/>
                <a:ea typeface="Nunito"/>
                <a:cs typeface="Nunito"/>
                <a:sym typeface="Nunito"/>
              </a:rPr>
              <a:t>User Data Handling</a:t>
            </a:r>
            <a:endParaRPr b="0" i="0" sz="4400" u="none" cap="none" strike="noStrike"/>
          </a:p>
        </p:txBody>
      </p:sp>
      <p:sp>
        <p:nvSpPr>
          <p:cNvPr id="198" name="Google Shape;198;p21"/>
          <p:cNvSpPr/>
          <p:nvPr/>
        </p:nvSpPr>
        <p:spPr>
          <a:xfrm>
            <a:off x="837724" y="3183612"/>
            <a:ext cx="4158734" cy="1402913"/>
          </a:xfrm>
          <a:prstGeom prst="roundRect">
            <a:avLst>
              <a:gd fmla="val 25595" name="adj"/>
            </a:avLst>
          </a:prstGeom>
          <a:solidFill>
            <a:srgbClr val="F3F3FF"/>
          </a:solidFill>
          <a:ln cap="flat" cmpd="sng" w="22850">
            <a:solidFill>
              <a:srgbClr val="2D4D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1099899" y="3445788"/>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Secure Access</a:t>
            </a:r>
            <a:endParaRPr b="0" i="0" sz="2200" u="none" cap="none" strike="noStrike"/>
          </a:p>
        </p:txBody>
      </p:sp>
      <p:sp>
        <p:nvSpPr>
          <p:cNvPr id="200" name="Google Shape;200;p21"/>
          <p:cNvSpPr/>
          <p:nvPr/>
        </p:nvSpPr>
        <p:spPr>
          <a:xfrm>
            <a:off x="1099899" y="3941326"/>
            <a:ext cx="3634383"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Google Sign-In.</a:t>
            </a:r>
            <a:endParaRPr b="0" i="0" sz="1850" u="none" cap="none" strike="noStrike"/>
          </a:p>
        </p:txBody>
      </p:sp>
      <p:sp>
        <p:nvSpPr>
          <p:cNvPr id="201" name="Google Shape;201;p21"/>
          <p:cNvSpPr/>
          <p:nvPr/>
        </p:nvSpPr>
        <p:spPr>
          <a:xfrm>
            <a:off x="5235773" y="3183612"/>
            <a:ext cx="4158734" cy="1402913"/>
          </a:xfrm>
          <a:prstGeom prst="roundRect">
            <a:avLst>
              <a:gd fmla="val 25595" name="adj"/>
            </a:avLst>
          </a:prstGeom>
          <a:solidFill>
            <a:srgbClr val="F3F3FF"/>
          </a:solidFill>
          <a:ln cap="flat" cmpd="sng" w="22850">
            <a:solidFill>
              <a:srgbClr val="018C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5497949" y="3445788"/>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Real-time Sync</a:t>
            </a:r>
            <a:endParaRPr b="0" i="0" sz="2200" u="none" cap="none" strike="noStrike"/>
          </a:p>
        </p:txBody>
      </p:sp>
      <p:sp>
        <p:nvSpPr>
          <p:cNvPr id="203" name="Google Shape;203;p21"/>
          <p:cNvSpPr/>
          <p:nvPr/>
        </p:nvSpPr>
        <p:spPr>
          <a:xfrm>
            <a:off x="5497949" y="3941326"/>
            <a:ext cx="3634383"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Firebase Firestore.</a:t>
            </a:r>
            <a:endParaRPr b="0" i="0" sz="1850" u="none" cap="none" strike="noStrike"/>
          </a:p>
        </p:txBody>
      </p:sp>
      <p:sp>
        <p:nvSpPr>
          <p:cNvPr id="204" name="Google Shape;204;p21"/>
          <p:cNvSpPr/>
          <p:nvPr/>
        </p:nvSpPr>
        <p:spPr>
          <a:xfrm>
            <a:off x="9633823" y="3183612"/>
            <a:ext cx="4158853" cy="1402913"/>
          </a:xfrm>
          <a:prstGeom prst="roundRect">
            <a:avLst>
              <a:gd fmla="val 25595" name="adj"/>
            </a:avLst>
          </a:prstGeom>
          <a:solidFill>
            <a:srgbClr val="F3F3FF"/>
          </a:solidFill>
          <a:ln cap="flat" cmpd="sng" w="22850">
            <a:solidFill>
              <a:srgbClr val="DA33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9895999" y="3445788"/>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Local Persistence</a:t>
            </a:r>
            <a:endParaRPr b="0" i="0" sz="2200" u="none" cap="none" strike="noStrike"/>
          </a:p>
        </p:txBody>
      </p:sp>
      <p:sp>
        <p:nvSpPr>
          <p:cNvPr id="206" name="Google Shape;206;p21"/>
          <p:cNvSpPr/>
          <p:nvPr/>
        </p:nvSpPr>
        <p:spPr>
          <a:xfrm>
            <a:off x="9895999" y="3941326"/>
            <a:ext cx="3634502"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DataStore.</a:t>
            </a:r>
            <a:endParaRPr b="0" i="0" sz="1850" u="none" cap="none" strike="noStrike"/>
          </a:p>
        </p:txBody>
      </p:sp>
      <p:sp>
        <p:nvSpPr>
          <p:cNvPr id="207" name="Google Shape;207;p21"/>
          <p:cNvSpPr/>
          <p:nvPr/>
        </p:nvSpPr>
        <p:spPr>
          <a:xfrm>
            <a:off x="837724" y="4825841"/>
            <a:ext cx="6357818" cy="1402913"/>
          </a:xfrm>
          <a:prstGeom prst="roundRect">
            <a:avLst>
              <a:gd fmla="val 25595" name="adj"/>
            </a:avLst>
          </a:prstGeom>
          <a:solidFill>
            <a:srgbClr val="F3F3FF"/>
          </a:solidFill>
          <a:ln cap="flat" cmpd="sng" w="22850">
            <a:solidFill>
              <a:srgbClr val="2D4D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1099899" y="5088017"/>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Private Collections</a:t>
            </a:r>
            <a:endParaRPr b="0" i="0" sz="2200" u="none" cap="none" strike="noStrike"/>
          </a:p>
        </p:txBody>
      </p:sp>
      <p:sp>
        <p:nvSpPr>
          <p:cNvPr id="209" name="Google Shape;209;p21"/>
          <p:cNvSpPr/>
          <p:nvPr/>
        </p:nvSpPr>
        <p:spPr>
          <a:xfrm>
            <a:off x="1099899" y="5583555"/>
            <a:ext cx="5833467"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User-specific data.</a:t>
            </a:r>
            <a:endParaRPr b="0" i="0" sz="1850" u="none" cap="none" strike="noStrike"/>
          </a:p>
        </p:txBody>
      </p:sp>
      <p:sp>
        <p:nvSpPr>
          <p:cNvPr id="210" name="Google Shape;210;p21"/>
          <p:cNvSpPr/>
          <p:nvPr/>
        </p:nvSpPr>
        <p:spPr>
          <a:xfrm>
            <a:off x="7434858" y="4825841"/>
            <a:ext cx="6357818" cy="1402913"/>
          </a:xfrm>
          <a:prstGeom prst="roundRect">
            <a:avLst>
              <a:gd fmla="val 25595" name="adj"/>
            </a:avLst>
          </a:prstGeom>
          <a:solidFill>
            <a:srgbClr val="F3F3FF"/>
          </a:solidFill>
          <a:ln cap="flat" cmpd="sng" w="22850">
            <a:solidFill>
              <a:srgbClr val="018C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7697033" y="5088017"/>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2E"/>
              </a:buClr>
              <a:buSzPts val="2200"/>
              <a:buFont typeface="Nunito"/>
              <a:buNone/>
            </a:pPr>
            <a:r>
              <a:rPr b="0" i="0" lang="en-US" sz="2200" u="none" cap="none" strike="noStrike">
                <a:solidFill>
                  <a:srgbClr val="00002E"/>
                </a:solidFill>
                <a:latin typeface="Nunito"/>
                <a:ea typeface="Nunito"/>
                <a:cs typeface="Nunito"/>
                <a:sym typeface="Nunito"/>
              </a:rPr>
              <a:t>Session Management</a:t>
            </a:r>
            <a:endParaRPr b="0" i="0" sz="2200" u="none" cap="none" strike="noStrike"/>
          </a:p>
        </p:txBody>
      </p:sp>
      <p:sp>
        <p:nvSpPr>
          <p:cNvPr id="212" name="Google Shape;212;p21"/>
          <p:cNvSpPr/>
          <p:nvPr/>
        </p:nvSpPr>
        <p:spPr>
          <a:xfrm>
            <a:off x="7697033" y="5583555"/>
            <a:ext cx="5833467"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00002E"/>
              </a:buClr>
              <a:buSzPts val="1850"/>
              <a:buFont typeface="PT Sans"/>
              <a:buNone/>
            </a:pPr>
            <a:r>
              <a:rPr b="0" i="0" lang="en-US" sz="1850" u="none" cap="none" strike="noStrike">
                <a:solidFill>
                  <a:srgbClr val="00002E"/>
                </a:solidFill>
                <a:latin typeface="PT Sans"/>
                <a:ea typeface="PT Sans"/>
                <a:cs typeface="PT Sans"/>
                <a:sym typeface="PT Sans"/>
              </a:rPr>
              <a:t>AuthViewModel handles state.</a:t>
            </a:r>
            <a:endParaRPr b="0" i="0" sz="18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